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heme/themeOverride1.xml" ContentType="application/vnd.openxmlformats-officedocument.themeOverr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16"/>
  </p:notesMasterIdLst>
  <p:handoutMasterIdLst>
    <p:handoutMasterId r:id="rId117"/>
  </p:handoutMasterIdLst>
  <p:sldIdLst>
    <p:sldId id="257" r:id="rId2"/>
    <p:sldId id="385" r:id="rId3"/>
    <p:sldId id="375" r:id="rId4"/>
    <p:sldId id="386" r:id="rId5"/>
    <p:sldId id="376" r:id="rId6"/>
    <p:sldId id="377" r:id="rId7"/>
    <p:sldId id="387" r:id="rId8"/>
    <p:sldId id="378" r:id="rId9"/>
    <p:sldId id="379" r:id="rId10"/>
    <p:sldId id="380" r:id="rId11"/>
    <p:sldId id="381" r:id="rId12"/>
    <p:sldId id="391" r:id="rId13"/>
    <p:sldId id="392" r:id="rId14"/>
    <p:sldId id="393" r:id="rId15"/>
    <p:sldId id="388" r:id="rId16"/>
    <p:sldId id="390" r:id="rId17"/>
    <p:sldId id="383" r:id="rId18"/>
    <p:sldId id="398" r:id="rId19"/>
    <p:sldId id="394" r:id="rId20"/>
    <p:sldId id="395" r:id="rId21"/>
    <p:sldId id="396" r:id="rId22"/>
    <p:sldId id="397" r:id="rId23"/>
    <p:sldId id="399" r:id="rId24"/>
    <p:sldId id="410" r:id="rId25"/>
    <p:sldId id="412" r:id="rId26"/>
    <p:sldId id="404" r:id="rId27"/>
    <p:sldId id="414" r:id="rId28"/>
    <p:sldId id="413" r:id="rId29"/>
    <p:sldId id="400" r:id="rId30"/>
    <p:sldId id="415" r:id="rId31"/>
    <p:sldId id="416" r:id="rId32"/>
    <p:sldId id="401" r:id="rId33"/>
    <p:sldId id="403" r:id="rId34"/>
    <p:sldId id="407" r:id="rId35"/>
    <p:sldId id="417" r:id="rId36"/>
    <p:sldId id="408" r:id="rId37"/>
    <p:sldId id="406" r:id="rId38"/>
    <p:sldId id="405" r:id="rId39"/>
    <p:sldId id="409" r:id="rId40"/>
    <p:sldId id="411" r:id="rId41"/>
    <p:sldId id="382" r:id="rId42"/>
    <p:sldId id="418" r:id="rId43"/>
    <p:sldId id="422" r:id="rId44"/>
    <p:sldId id="423" r:id="rId45"/>
    <p:sldId id="419" r:id="rId46"/>
    <p:sldId id="426" r:id="rId47"/>
    <p:sldId id="424" r:id="rId48"/>
    <p:sldId id="425" r:id="rId49"/>
    <p:sldId id="421" r:id="rId50"/>
    <p:sldId id="427" r:id="rId51"/>
    <p:sldId id="430" r:id="rId52"/>
    <p:sldId id="428" r:id="rId53"/>
    <p:sldId id="429" r:id="rId54"/>
    <p:sldId id="431" r:id="rId55"/>
    <p:sldId id="432" r:id="rId56"/>
    <p:sldId id="434" r:id="rId57"/>
    <p:sldId id="435" r:id="rId58"/>
    <p:sldId id="438" r:id="rId59"/>
    <p:sldId id="436" r:id="rId60"/>
    <p:sldId id="437" r:id="rId61"/>
    <p:sldId id="451" r:id="rId62"/>
    <p:sldId id="450" r:id="rId63"/>
    <p:sldId id="447" r:id="rId64"/>
    <p:sldId id="448" r:id="rId65"/>
    <p:sldId id="440" r:id="rId66"/>
    <p:sldId id="441" r:id="rId67"/>
    <p:sldId id="442" r:id="rId68"/>
    <p:sldId id="445" r:id="rId69"/>
    <p:sldId id="443" r:id="rId70"/>
    <p:sldId id="453" r:id="rId71"/>
    <p:sldId id="452" r:id="rId72"/>
    <p:sldId id="449" r:id="rId73"/>
    <p:sldId id="444" r:id="rId74"/>
    <p:sldId id="458" r:id="rId75"/>
    <p:sldId id="454" r:id="rId76"/>
    <p:sldId id="455" r:id="rId77"/>
    <p:sldId id="456" r:id="rId78"/>
    <p:sldId id="457" r:id="rId79"/>
    <p:sldId id="439" r:id="rId80"/>
    <p:sldId id="459" r:id="rId81"/>
    <p:sldId id="460" r:id="rId82"/>
    <p:sldId id="266" r:id="rId83"/>
    <p:sldId id="462" r:id="rId84"/>
    <p:sldId id="463" r:id="rId85"/>
    <p:sldId id="465" r:id="rId86"/>
    <p:sldId id="464" r:id="rId87"/>
    <p:sldId id="479" r:id="rId88"/>
    <p:sldId id="466" r:id="rId89"/>
    <p:sldId id="476" r:id="rId90"/>
    <p:sldId id="477" r:id="rId91"/>
    <p:sldId id="478" r:id="rId92"/>
    <p:sldId id="472" r:id="rId93"/>
    <p:sldId id="474" r:id="rId94"/>
    <p:sldId id="467" r:id="rId95"/>
    <p:sldId id="480" r:id="rId96"/>
    <p:sldId id="469" r:id="rId97"/>
    <p:sldId id="473" r:id="rId98"/>
    <p:sldId id="470" r:id="rId99"/>
    <p:sldId id="481" r:id="rId100"/>
    <p:sldId id="482" r:id="rId101"/>
    <p:sldId id="483" r:id="rId102"/>
    <p:sldId id="485" r:id="rId103"/>
    <p:sldId id="486" r:id="rId104"/>
    <p:sldId id="490" r:id="rId105"/>
    <p:sldId id="471" r:id="rId106"/>
    <p:sldId id="491" r:id="rId107"/>
    <p:sldId id="492" r:id="rId108"/>
    <p:sldId id="488" r:id="rId109"/>
    <p:sldId id="489" r:id="rId110"/>
    <p:sldId id="487" r:id="rId111"/>
    <p:sldId id="374" r:id="rId112"/>
    <p:sldId id="484" r:id="rId113"/>
    <p:sldId id="262" r:id="rId114"/>
    <p:sldId id="433" r:id="rId115"/>
  </p:sldIdLst>
  <p:sldSz cx="12192000" cy="6858000"/>
  <p:notesSz cx="6858000" cy="9144000"/>
  <p:custDataLst>
    <p:tags r:id="rId1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B4C8"/>
    <a:srgbClr val="00C0B2"/>
    <a:srgbClr val="F0A001"/>
    <a:srgbClr val="FFC000"/>
    <a:srgbClr val="00D1C1"/>
    <a:srgbClr val="FFFBEF"/>
    <a:srgbClr val="262626"/>
    <a:srgbClr val="00000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D6E0E2-870D-4947-9F2F-E3EA60035FC7}" v="532" dt="2022-04-08T11:37:25.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showGuides="1">
      <p:cViewPr varScale="1">
        <p:scale>
          <a:sx n="63" d="100"/>
          <a:sy n="63" d="100"/>
        </p:scale>
        <p:origin x="804" y="36"/>
      </p:cViewPr>
      <p:guideLst>
        <p:guide orient="horz" pos="2160"/>
        <p:guide pos="3840"/>
      </p:guideLst>
    </p:cSldViewPr>
  </p:slideViewPr>
  <p:outlineViewPr>
    <p:cViewPr>
      <p:scale>
        <a:sx n="33" d="100"/>
        <a:sy n="33" d="100"/>
      </p:scale>
      <p:origin x="0" y="-34564"/>
    </p:cViewPr>
  </p:outlineViewPr>
  <p:notesTextViewPr>
    <p:cViewPr>
      <p:scale>
        <a:sx n="1" d="1"/>
        <a:sy n="1" d="1"/>
      </p:scale>
      <p:origin x="0" y="0"/>
    </p:cViewPr>
  </p:notesTextViewPr>
  <p:sorterViewPr>
    <p:cViewPr>
      <p:scale>
        <a:sx n="100" d="100"/>
        <a:sy n="100" d="100"/>
      </p:scale>
      <p:origin x="0" y="-27868"/>
    </p:cViewPr>
  </p:sorterViewPr>
  <p:notesViewPr>
    <p:cSldViewPr snapToGrid="0" showGuides="1">
      <p:cViewPr varScale="1">
        <p:scale>
          <a:sx n="80" d="100"/>
          <a:sy n="80" d="100"/>
        </p:scale>
        <p:origin x="2376"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DDF201-FA0E-4AB6-A23F-408EE91F2F21}" type="datetimeFigureOut">
              <a:rPr lang="en-US" smtClean="0"/>
              <a:pPr/>
              <a:t>7/1/2023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CB094F-A4BC-478F-AEBE-74E08AC32A6D}" type="slidenum">
              <a:rPr lang="en-US" smtClean="0"/>
              <a:pPr/>
              <a:t>‹#›</a:t>
            </a:fld>
            <a:endParaRPr lang="en-US" dirty="0"/>
          </a:p>
        </p:txBody>
      </p:sp>
    </p:spTree>
    <p:extLst>
      <p:ext uri="{BB962C8B-B14F-4D97-AF65-F5344CB8AC3E}">
        <p14:creationId xmlns:p14="http://schemas.microsoft.com/office/powerpoint/2010/main" val="255976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5B589-DFC2-4C46-B465-1411579998F8}" type="datetimeFigureOut">
              <a:rPr lang="en-US" smtClean="0"/>
              <a:pPr/>
              <a:t>7/1/2023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585EA-7F30-47FF-9F68-8C7B5BDB9D50}" type="slidenum">
              <a:rPr lang="en-US" smtClean="0"/>
              <a:pPr/>
              <a:t>‹#›</a:t>
            </a:fld>
            <a:endParaRPr lang="en-US" dirty="0"/>
          </a:p>
        </p:txBody>
      </p:sp>
    </p:spTree>
    <p:extLst>
      <p:ext uri="{BB962C8B-B14F-4D97-AF65-F5344CB8AC3E}">
        <p14:creationId xmlns:p14="http://schemas.microsoft.com/office/powerpoint/2010/main" val="49186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a:t>
            </a:fld>
            <a:endParaRPr lang="en-US" dirty="0"/>
          </a:p>
        </p:txBody>
      </p:sp>
    </p:spTree>
    <p:extLst>
      <p:ext uri="{BB962C8B-B14F-4D97-AF65-F5344CB8AC3E}">
        <p14:creationId xmlns:p14="http://schemas.microsoft.com/office/powerpoint/2010/main" val="66819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87</a:t>
            </a:fld>
            <a:endParaRPr lang="en-US" dirty="0"/>
          </a:p>
        </p:txBody>
      </p:sp>
    </p:spTree>
    <p:extLst>
      <p:ext uri="{BB962C8B-B14F-4D97-AF65-F5344CB8AC3E}">
        <p14:creationId xmlns:p14="http://schemas.microsoft.com/office/powerpoint/2010/main" val="59648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102</a:t>
            </a:fld>
            <a:endParaRPr lang="en-US" dirty="0"/>
          </a:p>
        </p:txBody>
      </p:sp>
    </p:spTree>
    <p:extLst>
      <p:ext uri="{BB962C8B-B14F-4D97-AF65-F5344CB8AC3E}">
        <p14:creationId xmlns:p14="http://schemas.microsoft.com/office/powerpoint/2010/main" val="3863695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pPr/>
              <a:t>111</a:t>
            </a:fld>
            <a:endParaRPr lang="en-US" dirty="0"/>
          </a:p>
        </p:txBody>
      </p:sp>
    </p:spTree>
    <p:extLst>
      <p:ext uri="{BB962C8B-B14F-4D97-AF65-F5344CB8AC3E}">
        <p14:creationId xmlns:p14="http://schemas.microsoft.com/office/powerpoint/2010/main" val="165365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1585EA-7F30-47FF-9F68-8C7B5BDB9D50}" type="slidenum">
              <a:rPr lang="en-US" smtClean="0"/>
              <a:pPr/>
              <a:t>113</a:t>
            </a:fld>
            <a:endParaRPr lang="en-US" dirty="0"/>
          </a:p>
        </p:txBody>
      </p:sp>
    </p:spTree>
    <p:extLst>
      <p:ext uri="{BB962C8B-B14F-4D97-AF65-F5344CB8AC3E}">
        <p14:creationId xmlns:p14="http://schemas.microsoft.com/office/powerpoint/2010/main" val="165365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b="1" dirty="0">
                <a:solidFill>
                  <a:srgbClr val="2E2E2E"/>
                </a:solidFill>
                <a:effectLst/>
                <a:latin typeface="AmazonEmber"/>
              </a:rPr>
              <a:t>Clients :  </a:t>
            </a:r>
            <a:r>
              <a:rPr lang="en-US" sz="1200" dirty="0">
                <a:solidFill>
                  <a:srgbClr val="2E2E2E"/>
                </a:solidFill>
                <a:effectLst/>
                <a:latin typeface="AmazonEmber"/>
              </a:rPr>
              <a:t>Clients are users who want to access information from the web. The client can be a person or a software system that uses the API</a:t>
            </a:r>
          </a:p>
          <a:p>
            <a:pPr marL="0" marR="0">
              <a:spcBef>
                <a:spcPts val="0"/>
              </a:spcBef>
              <a:spcAft>
                <a:spcPts val="0"/>
              </a:spcAft>
            </a:pPr>
            <a:r>
              <a:rPr lang="en-US" sz="1200" b="1" dirty="0">
                <a:solidFill>
                  <a:srgbClr val="2E2E2E"/>
                </a:solidFill>
                <a:effectLst/>
                <a:latin typeface="AmazonEmber"/>
              </a:rPr>
              <a:t>Resources : </a:t>
            </a:r>
            <a:r>
              <a:rPr lang="en-US" sz="1200" dirty="0">
                <a:solidFill>
                  <a:srgbClr val="2E2E2E"/>
                </a:solidFill>
                <a:effectLst/>
                <a:latin typeface="AmazonEmber"/>
              </a:rPr>
              <a:t>Resources are the information that different applications provide to their clients. Resources can be images, videos, text, numbers, or any type of data. </a:t>
            </a:r>
          </a:p>
          <a:p>
            <a:pPr marL="206700" indent="-20670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FC1585EA-7F30-47FF-9F68-8C7B5BDB9D50}" type="slidenum">
              <a:rPr lang="en-US" smtClean="0"/>
              <a:pPr/>
              <a:t>3</a:t>
            </a:fld>
            <a:endParaRPr lang="en-US" dirty="0"/>
          </a:p>
        </p:txBody>
      </p:sp>
    </p:spTree>
    <p:extLst>
      <p:ext uri="{BB962C8B-B14F-4D97-AF65-F5344CB8AC3E}">
        <p14:creationId xmlns:p14="http://schemas.microsoft.com/office/powerpoint/2010/main" val="947015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42</a:t>
            </a:fld>
            <a:endParaRPr lang="en-US" dirty="0"/>
          </a:p>
        </p:txBody>
      </p:sp>
    </p:spTree>
    <p:extLst>
      <p:ext uri="{BB962C8B-B14F-4D97-AF65-F5344CB8AC3E}">
        <p14:creationId xmlns:p14="http://schemas.microsoft.com/office/powerpoint/2010/main" val="123388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46</a:t>
            </a:fld>
            <a:endParaRPr lang="en-US" dirty="0"/>
          </a:p>
        </p:txBody>
      </p:sp>
    </p:spTree>
    <p:extLst>
      <p:ext uri="{BB962C8B-B14F-4D97-AF65-F5344CB8AC3E}">
        <p14:creationId xmlns:p14="http://schemas.microsoft.com/office/powerpoint/2010/main" val="266804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51</a:t>
            </a:fld>
            <a:endParaRPr lang="en-US" dirty="0"/>
          </a:p>
        </p:txBody>
      </p:sp>
    </p:spTree>
    <p:extLst>
      <p:ext uri="{BB962C8B-B14F-4D97-AF65-F5344CB8AC3E}">
        <p14:creationId xmlns:p14="http://schemas.microsoft.com/office/powerpoint/2010/main" val="256470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58</a:t>
            </a:fld>
            <a:endParaRPr lang="en-US" dirty="0"/>
          </a:p>
        </p:txBody>
      </p:sp>
    </p:spTree>
    <p:extLst>
      <p:ext uri="{BB962C8B-B14F-4D97-AF65-F5344CB8AC3E}">
        <p14:creationId xmlns:p14="http://schemas.microsoft.com/office/powerpoint/2010/main" val="167131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79</a:t>
            </a:fld>
            <a:endParaRPr lang="en-US" dirty="0"/>
          </a:p>
        </p:txBody>
      </p:sp>
    </p:spTree>
    <p:extLst>
      <p:ext uri="{BB962C8B-B14F-4D97-AF65-F5344CB8AC3E}">
        <p14:creationId xmlns:p14="http://schemas.microsoft.com/office/powerpoint/2010/main" val="53195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80</a:t>
            </a:fld>
            <a:endParaRPr lang="en-US" dirty="0"/>
          </a:p>
        </p:txBody>
      </p:sp>
    </p:spTree>
    <p:extLst>
      <p:ext uri="{BB962C8B-B14F-4D97-AF65-F5344CB8AC3E}">
        <p14:creationId xmlns:p14="http://schemas.microsoft.com/office/powerpoint/2010/main" val="245599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84</a:t>
            </a:fld>
            <a:endParaRPr lang="en-US" dirty="0"/>
          </a:p>
        </p:txBody>
      </p:sp>
    </p:spTree>
    <p:extLst>
      <p:ext uri="{BB962C8B-B14F-4D97-AF65-F5344CB8AC3E}">
        <p14:creationId xmlns:p14="http://schemas.microsoft.com/office/powerpoint/2010/main" val="1383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D35D-678E-4EEE-8A98-8978284070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01C76C-4111-44D4-A119-569CDED372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A3669-2C4D-447D-85A2-8076ED7EB696}"/>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5" name="Footer Placeholder 4">
            <a:extLst>
              <a:ext uri="{FF2B5EF4-FFF2-40B4-BE49-F238E27FC236}">
                <a16:creationId xmlns:a16="http://schemas.microsoft.com/office/drawing/2014/main" id="{BA37338A-24C0-4925-88B1-37C7B9DAA2D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DF1B766-5492-4126-ABB4-4A34507125B5}"/>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421867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0390-AD8C-4316-B389-DF63231DAA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DBF4B-D1EE-48EC-81F0-E2EA79412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7671CA-0E07-4E46-AA3B-86E387BE286B}"/>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5" name="Footer Placeholder 4">
            <a:extLst>
              <a:ext uri="{FF2B5EF4-FFF2-40B4-BE49-F238E27FC236}">
                <a16:creationId xmlns:a16="http://schemas.microsoft.com/office/drawing/2014/main" id="{06E4629C-B6CA-41DB-8E0D-7A0A440C205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A344AFF0-7FD4-4239-BD73-CDFF77A55300}"/>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2567233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C85D11-44EC-488B-8224-0E38CF2591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5B4E24-04EE-413F-90D6-AC47CF3973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D124B-681E-4DD4-9DE6-52E3427C6A68}"/>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5" name="Footer Placeholder 4">
            <a:extLst>
              <a:ext uri="{FF2B5EF4-FFF2-40B4-BE49-F238E27FC236}">
                <a16:creationId xmlns:a16="http://schemas.microsoft.com/office/drawing/2014/main" id="{515A76CE-A4CE-4A54-B731-6372575947F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74BAAB4-A4C0-4F3B-8742-B5717C47921C}"/>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2922672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622896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3200" i="1" baseline="0">
                <a:solidFill>
                  <a:schemeClr val="bg1">
                    <a:lumMod val="65000"/>
                  </a:schemeClr>
                </a:solidFill>
              </a:defRPr>
            </a:lvl1pPr>
          </a:lstStyle>
          <a:p>
            <a:r>
              <a:rPr lang="en-US" dirty="0"/>
              <a:t>Click icon to add picture</a:t>
            </a:r>
          </a:p>
          <a:p>
            <a:endParaRPr lang="en-US" dirty="0"/>
          </a:p>
        </p:txBody>
      </p:sp>
      <p:sp>
        <p:nvSpPr>
          <p:cNvPr id="5" name="Title 1"/>
          <p:cNvSpPr txBox="1">
            <a:spLocks/>
          </p:cNvSpPr>
          <p:nvPr userDrawn="1"/>
        </p:nvSpPr>
        <p:spPr>
          <a:xfrm>
            <a:off x="495301" y="189526"/>
            <a:ext cx="11099801" cy="7562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endParaRPr lang="en-US" sz="3200" baseline="30000" dirty="0">
              <a:solidFill>
                <a:schemeClr val="tx1"/>
              </a:solidFill>
              <a:latin typeface="Georgia"/>
              <a:cs typeface="Roboto Condensed Bold"/>
            </a:endParaRPr>
          </a:p>
        </p:txBody>
      </p:sp>
    </p:spTree>
    <p:extLst>
      <p:ext uri="{BB962C8B-B14F-4D97-AF65-F5344CB8AC3E}">
        <p14:creationId xmlns:p14="http://schemas.microsoft.com/office/powerpoint/2010/main" val="33565629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rner photo">
    <p:bg>
      <p:bgPr>
        <a:solidFill>
          <a:srgbClr val="00C0B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268114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Tree>
    <p:extLst>
      <p:ext uri="{BB962C8B-B14F-4D97-AF65-F5344CB8AC3E}">
        <p14:creationId xmlns:p14="http://schemas.microsoft.com/office/powerpoint/2010/main" val="1291030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rner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030045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Picture Placeholder 13"/>
          <p:cNvSpPr>
            <a:spLocks noGrp="1"/>
          </p:cNvSpPr>
          <p:nvPr>
            <p:ph type="pic" sz="quarter" idx="10"/>
          </p:nvPr>
        </p:nvSpPr>
        <p:spPr>
          <a:xfrm>
            <a:off x="5477906" y="0"/>
            <a:ext cx="6714093" cy="44704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sp>
        <p:nvSpPr>
          <p:cNvPr id="22"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23" name="Rectangle 22"/>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
        <p:nvSpPr>
          <p:cNvPr id="25" name="Content Placeholder 15"/>
          <p:cNvSpPr>
            <a:spLocks noGrp="1"/>
          </p:cNvSpPr>
          <p:nvPr>
            <p:ph sz="quarter" idx="14" hasCustomPrompt="1"/>
          </p:nvPr>
        </p:nvSpPr>
        <p:spPr>
          <a:xfrm>
            <a:off x="5330807" y="4722585"/>
            <a:ext cx="6561156" cy="923330"/>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6000" b="1" i="0" kern="1200" cap="all" spc="-30" baseline="0" dirty="0" smtClean="0">
                <a:solidFill>
                  <a:schemeClr val="tx1"/>
                </a:solidFill>
                <a:uFillTx/>
                <a:latin typeface="Source Sans Pro Black" panose="020B0803030403020204" pitchFamily="34" charset="-18"/>
                <a:ea typeface="+mj-ea"/>
                <a:cs typeface="+mj-cs"/>
              </a:defRPr>
            </a:lvl1pPr>
          </a:lstStyle>
          <a:p>
            <a:pPr marL="0" lvl="0" indent="0" algn="l" defTabSz="848899" rtl="0" eaLnBrk="1" latinLnBrk="0" hangingPunct="1">
              <a:lnSpc>
                <a:spcPct val="100000"/>
              </a:lnSpc>
              <a:spcBef>
                <a:spcPct val="0"/>
              </a:spcBef>
              <a:buFont typeface="Arial" panose="020B0604020202020204" pitchFamily="34" charset="0"/>
              <a:buNone/>
            </a:pPr>
            <a:r>
              <a:rPr lang="en-US" dirty="0"/>
              <a:t>Text</a:t>
            </a:r>
          </a:p>
        </p:txBody>
      </p:sp>
      <p:sp>
        <p:nvSpPr>
          <p:cNvPr id="26" name="Content Placeholder 15"/>
          <p:cNvSpPr>
            <a:spLocks noGrp="1"/>
          </p:cNvSpPr>
          <p:nvPr>
            <p:ph sz="quarter" idx="12" hasCustomPrompt="1"/>
          </p:nvPr>
        </p:nvSpPr>
        <p:spPr>
          <a:xfrm>
            <a:off x="5330807" y="5752957"/>
            <a:ext cx="6561784" cy="430887"/>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2800" b="0" i="0" kern="1200" spc="-30" baseline="0" dirty="0" smtClean="0">
                <a:solidFill>
                  <a:schemeClr val="tx1"/>
                </a:solidFill>
                <a:uFillTx/>
                <a:latin typeface="Source Sans Pro Light" panose="020B0403030403020204" pitchFamily="34" charset="-18"/>
                <a:ea typeface="+mj-ea"/>
                <a:cs typeface="+mj-cs"/>
              </a:defRPr>
            </a:lvl1pPr>
          </a:lstStyle>
          <a:p>
            <a:pPr lvl="0"/>
            <a:r>
              <a:rPr lang="en-US" dirty="0"/>
              <a:t>Your text </a:t>
            </a:r>
          </a:p>
        </p:txBody>
      </p:sp>
    </p:spTree>
    <p:extLst>
      <p:ext uri="{BB962C8B-B14F-4D97-AF65-F5344CB8AC3E}">
        <p14:creationId xmlns:p14="http://schemas.microsoft.com/office/powerpoint/2010/main" val="25620786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098913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5403255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89905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userDrawn="1"/>
        </p:nvSpPr>
        <p:spPr>
          <a:xfrm flipH="1">
            <a:off x="841022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0"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5"/>
          <p:cNvSpPr>
            <a:spLocks noGrp="1"/>
          </p:cNvSpPr>
          <p:nvPr>
            <p:ph type="sldNum" sz="quarter" idx="4"/>
          </p:nvPr>
        </p:nvSpPr>
        <p:spPr>
          <a:xfrm flipH="1">
            <a:off x="11521834"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8" name="Rectangle 7"/>
          <p:cNvSpPr/>
          <p:nvPr userDrawn="1"/>
        </p:nvSpPr>
        <p:spPr>
          <a:xfrm flipH="1">
            <a:off x="10935095"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38202937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173556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6442456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3E7B-B01B-4904-9E9F-844A6BEEC6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513ED-C656-4876-8569-917A26A97B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B90558-10DB-4303-BB4D-134A68B06096}"/>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5" name="Footer Placeholder 4">
            <a:extLst>
              <a:ext uri="{FF2B5EF4-FFF2-40B4-BE49-F238E27FC236}">
                <a16:creationId xmlns:a16="http://schemas.microsoft.com/office/drawing/2014/main" id="{DF42697B-0FB6-47C9-9C8E-1CA1EB9579A5}"/>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3797089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FCF5-9EEA-4C22-A046-ABFD6317A4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62019-DE67-42A0-BB7A-5EA3F9CBCD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4FDC0-EE8E-4EC7-8B04-ADB74DD95ABA}"/>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5" name="Footer Placeholder 4">
            <a:extLst>
              <a:ext uri="{FF2B5EF4-FFF2-40B4-BE49-F238E27FC236}">
                <a16:creationId xmlns:a16="http://schemas.microsoft.com/office/drawing/2014/main" id="{A0E7B3FC-7C7A-4A19-9CEA-059BCA248AE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6018FEC-E46F-4F5B-899B-1883C9B427D5}"/>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77245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6C39-F695-4E4D-A211-C5A42110F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1C9F1-4D6A-4EC3-8AF7-1D73B5B939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59818-6FE7-4ED0-AB75-DFC221B62C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043A76-A367-4B44-9CF7-5C36451BD07F}"/>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6" name="Footer Placeholder 5">
            <a:extLst>
              <a:ext uri="{FF2B5EF4-FFF2-40B4-BE49-F238E27FC236}">
                <a16:creationId xmlns:a16="http://schemas.microsoft.com/office/drawing/2014/main" id="{3D48EF5A-3D69-44EF-9164-22E38820F12F}"/>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232E966B-F9EC-458D-8051-46EBFCB92446}"/>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3141971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29F2-1216-4ED3-ACA9-F3E8F937B1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A8EB42-9812-49B5-89E8-2CFAFD2E6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543790-1C98-47EC-B2AC-AB1B53A639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71BCD2-D219-4080-9D27-170227AAB0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66F86C-EA91-43AE-8011-F8C9438EA2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047DE-E7E4-4A1A-AA0D-551B5BD76494}"/>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8" name="Footer Placeholder 7">
            <a:extLst>
              <a:ext uri="{FF2B5EF4-FFF2-40B4-BE49-F238E27FC236}">
                <a16:creationId xmlns:a16="http://schemas.microsoft.com/office/drawing/2014/main" id="{0CEEE9C4-411A-422E-846E-339079A27936}"/>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E8ABFCE8-C5C5-4E1F-A9E5-B6D8A837568D}"/>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1707836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4A2F-2427-4021-BDFA-D02F0E95E5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C6460A-6317-4900-96C1-3DCD76E8A7CE}"/>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4" name="Footer Placeholder 3">
            <a:extLst>
              <a:ext uri="{FF2B5EF4-FFF2-40B4-BE49-F238E27FC236}">
                <a16:creationId xmlns:a16="http://schemas.microsoft.com/office/drawing/2014/main" id="{CCAA6BA2-3BDD-4443-9483-52BA51ABE7F8}"/>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212B5DDB-2DBF-44A7-BEE9-4168CE45793C}"/>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29629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5F1A52-8879-427C-A228-7ED7A9CA3714}"/>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3" name="Footer Placeholder 2">
            <a:extLst>
              <a:ext uri="{FF2B5EF4-FFF2-40B4-BE49-F238E27FC236}">
                <a16:creationId xmlns:a16="http://schemas.microsoft.com/office/drawing/2014/main" id="{B1D67457-9277-4ADA-9CD6-A807941AE21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6CF76B1-C560-4F2F-B351-07AF59BCA120}"/>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1150237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3C6E7-5595-4A6E-AD7A-A227C6FA8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4FCD59-8C83-42B8-85B7-D4802A4511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22CF6F-7490-4DA5-AFB3-B91C56853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89527-1E0D-4314-91C6-DBB8155C7841}"/>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6" name="Footer Placeholder 5">
            <a:extLst>
              <a:ext uri="{FF2B5EF4-FFF2-40B4-BE49-F238E27FC236}">
                <a16:creationId xmlns:a16="http://schemas.microsoft.com/office/drawing/2014/main" id="{59CFF946-298D-4B9F-AD66-6D05066589E2}"/>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6257228E-DA7D-40BD-A337-FEF898B85AC1}"/>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2843642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AD48-ED09-4A63-B635-9D963B4E2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4F8E18-6819-4480-931C-37FDAD2C6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EB045F15-3E59-4D17-BB84-3BCBAEB69C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9FC72C-4ACD-4DE4-AF38-01D585C6A8CB}"/>
              </a:ext>
            </a:extLst>
          </p:cNvPr>
          <p:cNvSpPr>
            <a:spLocks noGrp="1"/>
          </p:cNvSpPr>
          <p:nvPr>
            <p:ph type="dt" sz="half" idx="10"/>
          </p:nvPr>
        </p:nvSpPr>
        <p:spPr/>
        <p:txBody>
          <a:bodyPr/>
          <a:lstStyle/>
          <a:p>
            <a:fld id="{264162AC-3F5F-477B-91E0-73D7D1B7AC32}" type="datetimeFigureOut">
              <a:rPr lang="en-US" smtClean="0"/>
              <a:t>7/1/2023</a:t>
            </a:fld>
            <a:endParaRPr lang="en-US" dirty="0"/>
          </a:p>
        </p:txBody>
      </p:sp>
      <p:sp>
        <p:nvSpPr>
          <p:cNvPr id="6" name="Footer Placeholder 5">
            <a:extLst>
              <a:ext uri="{FF2B5EF4-FFF2-40B4-BE49-F238E27FC236}">
                <a16:creationId xmlns:a16="http://schemas.microsoft.com/office/drawing/2014/main" id="{A87D2E4B-B8FF-4250-924B-8BDB85E3674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D67245C-6665-4499-8C2C-071539F18BC4}"/>
              </a:ext>
            </a:extLst>
          </p:cNvPr>
          <p:cNvSpPr>
            <a:spLocks noGrp="1"/>
          </p:cNvSpPr>
          <p:nvPr>
            <p:ph type="sldNum" sz="quarter" idx="12"/>
          </p:nvPr>
        </p:nvSpPr>
        <p:spPr>
          <a:xfrm>
            <a:off x="9240253" y="4860758"/>
            <a:ext cx="2951747" cy="1997242"/>
          </a:xfrm>
          <a:prstGeom prst="rect">
            <a:avLst/>
          </a:prstGeom>
        </p:spPr>
        <p:txBody>
          <a:bodyPr/>
          <a:lstStyle/>
          <a:p>
            <a:fld id="{CE89EC7B-E725-4E9E-8345-FAF651A27D38}" type="slidenum">
              <a:rPr lang="en-US" smtClean="0"/>
              <a:t>‹#›</a:t>
            </a:fld>
            <a:endParaRPr lang="en-US" dirty="0"/>
          </a:p>
        </p:txBody>
      </p:sp>
    </p:spTree>
    <p:extLst>
      <p:ext uri="{BB962C8B-B14F-4D97-AF65-F5344CB8AC3E}">
        <p14:creationId xmlns:p14="http://schemas.microsoft.com/office/powerpoint/2010/main" val="3370433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0B4C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B7E294-E700-4C83-B4E5-3B13C16E6E0E}"/>
              </a:ext>
            </a:extLst>
          </p:cNvPr>
          <p:cNvSpPr>
            <a:spLocks noGrp="1"/>
          </p:cNvSpPr>
          <p:nvPr>
            <p:ph type="title"/>
          </p:nvPr>
        </p:nvSpPr>
        <p:spPr>
          <a:xfrm>
            <a:off x="838200" y="136525"/>
            <a:ext cx="10515600" cy="10080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9AAE553-B806-45F3-B160-4E7170C009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C7E3C95-9E42-4AAC-9167-A8C2A7DC3C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162AC-3F5F-477B-91E0-73D7D1B7AC32}" type="datetimeFigureOut">
              <a:rPr lang="en-US" smtClean="0"/>
              <a:t>7/1/2023</a:t>
            </a:fld>
            <a:endParaRPr lang="en-US" dirty="0"/>
          </a:p>
        </p:txBody>
      </p:sp>
      <p:pic>
        <p:nvPicPr>
          <p:cNvPr id="12" name="Picture 11" descr="White flowers blossoming on a green background">
            <a:extLst>
              <a:ext uri="{FF2B5EF4-FFF2-40B4-BE49-F238E27FC236}">
                <a16:creationId xmlns:a16="http://schemas.microsoft.com/office/drawing/2014/main" id="{1A206DDA-FDFE-46F6-80A2-97AF8599BD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334500" y="4953001"/>
            <a:ext cx="2857501" cy="1905000"/>
          </a:xfrm>
          <a:prstGeom prst="rect">
            <a:avLst/>
          </a:prstGeom>
          <a:ln w="88900" cap="sq" cmpd="thickThin">
            <a:solidFill>
              <a:srgbClr val="EB81E6"/>
            </a:solidFill>
            <a:prstDash val="solid"/>
            <a:miter lim="800000"/>
          </a:ln>
          <a:effectLst>
            <a:innerShdw blurRad="76200">
              <a:srgbClr val="000000"/>
            </a:innerShdw>
          </a:effectLst>
        </p:spPr>
      </p:pic>
      <p:sp>
        <p:nvSpPr>
          <p:cNvPr id="11" name="Rectangle: Rounded Corners 10">
            <a:extLst>
              <a:ext uri="{FF2B5EF4-FFF2-40B4-BE49-F238E27FC236}">
                <a16:creationId xmlns:a16="http://schemas.microsoft.com/office/drawing/2014/main" id="{7F4A79F8-FDD6-454A-8C53-A6C92AF83595}"/>
              </a:ext>
            </a:extLst>
          </p:cNvPr>
          <p:cNvSpPr/>
          <p:nvPr/>
        </p:nvSpPr>
        <p:spPr>
          <a:xfrm>
            <a:off x="0" y="6492875"/>
            <a:ext cx="2952206" cy="365125"/>
          </a:xfrm>
          <a:prstGeom prst="roundRect">
            <a:avLst/>
          </a:prstGeom>
          <a:solidFill>
            <a:schemeClr val="bg1"/>
          </a:solidFill>
          <a:ln>
            <a:solidFill>
              <a:srgbClr val="50B4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50B4C8"/>
                </a:solidFill>
              </a:rPr>
              <a:t>SAP TECHNOMANIAC</a:t>
            </a:r>
          </a:p>
        </p:txBody>
      </p:sp>
      <p:graphicFrame>
        <p:nvGraphicFramePr>
          <p:cNvPr id="7" name="Object 6" hidden="1">
            <a:extLst>
              <a:ext uri="{FF2B5EF4-FFF2-40B4-BE49-F238E27FC236}">
                <a16:creationId xmlns:a16="http://schemas.microsoft.com/office/drawing/2014/main" id="{383F33F8-22C1-43E9-ABBB-53EE5B89A55A}"/>
              </a:ext>
            </a:extLst>
          </p:cNvPr>
          <p:cNvGraphicFramePr>
            <a:graphicFrameLocks noChangeAspect="1"/>
          </p:cNvGraphicFramePr>
          <p:nvPr userDrawn="1">
            <p:custDataLst>
              <p:tags r:id="rId19"/>
            </p:custDataLst>
            <p:extLst>
              <p:ext uri="{D42A27DB-BD31-4B8C-83A1-F6EECF244321}">
                <p14:modId xmlns:p14="http://schemas.microsoft.com/office/powerpoint/2010/main" val="8390843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1" imgW="360" imgH="360" progId="">
                  <p:embed/>
                </p:oleObj>
              </mc:Choice>
              <mc:Fallback>
                <p:oleObj name="think-cell Slide" r:id="rId21" imgW="360" imgH="360" progId="">
                  <p:embed/>
                  <p:pic>
                    <p:nvPicPr>
                      <p:cNvPr id="7" name="Object 6" hidden="1">
                        <a:extLst>
                          <a:ext uri="{FF2B5EF4-FFF2-40B4-BE49-F238E27FC236}">
                            <a16:creationId xmlns:a16="http://schemas.microsoft.com/office/drawing/2014/main" id="{383F33F8-22C1-43E9-ABBB-53EE5B89A55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6544795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4" r:id="rId14"/>
    <p:sldLayoutId id="2147483687" r:id="rId15"/>
    <p:sldLayoutId id="2147483668" r:id="rId16"/>
    <p:sldLayoutId id="2147483667" r:id="rId17"/>
  </p:sldLayoutIdLst>
  <p:txStyles>
    <p:titleStyle>
      <a:lvl1pPr algn="ctr"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Ø"/>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189" userDrawn="1">
          <p15:clr>
            <a:srgbClr val="F26B43"/>
          </p15:clr>
        </p15:guide>
        <p15:guide id="3" orient="horz" pos="4156" userDrawn="1">
          <p15:clr>
            <a:srgbClr val="F26B43"/>
          </p15:clr>
        </p15:guide>
        <p15:guide id="4" pos="74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18.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3.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4.jfif"/><Relationship Id="rId2" Type="http://schemas.openxmlformats.org/officeDocument/2006/relationships/slideLayout" Target="../slideLayouts/slideLayout15.xml"/><Relationship Id="rId1" Type="http://schemas.openxmlformats.org/officeDocument/2006/relationships/tags" Target="../tags/tag19.xml"/><Relationship Id="rId6" Type="http://schemas.openxmlformats.org/officeDocument/2006/relationships/hyperlink" Target="https://www.linkedin.com/in/ram-niwas-04/" TargetMode="External"/><Relationship Id="rId5" Type="http://schemas.openxmlformats.org/officeDocument/2006/relationships/image" Target="../media/image2.emf"/><Relationship Id="rId4" Type="http://schemas.openxmlformats.org/officeDocument/2006/relationships/oleObject" Target="../embeddings/oleObject10.bin"/></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2.emf"/><Relationship Id="rId4" Type="http://schemas.openxmlformats.org/officeDocument/2006/relationships/oleObject" Target="../embeddings/oleObject11.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ervices.odata.org/v4/northwind/northwind.svc/" TargetMode="External"/><Relationship Id="rId2" Type="http://schemas.openxmlformats.org/officeDocument/2006/relationships/hyperlink" Target="https://www.linkedin.com/in/ram-niwas-0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estapitutorial.com/httpstatuscode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3.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3.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3.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7.sv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7.sv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11320803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382080" cy="1325461"/>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First OData Project</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3649141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757E2-B6C3-51D6-61C7-2A902989EFE0}"/>
              </a:ext>
            </a:extLst>
          </p:cNvPr>
          <p:cNvSpPr>
            <a:spLocks noGrp="1"/>
          </p:cNvSpPr>
          <p:nvPr>
            <p:ph type="title"/>
          </p:nvPr>
        </p:nvSpPr>
        <p:spPr/>
        <p:txBody>
          <a:bodyPr/>
          <a:lstStyle/>
          <a:p>
            <a:r>
              <a:rPr lang="en-US" dirty="0"/>
              <a:t>Cacheability</a:t>
            </a:r>
          </a:p>
        </p:txBody>
      </p:sp>
      <p:sp>
        <p:nvSpPr>
          <p:cNvPr id="3" name="Content Placeholder 2">
            <a:extLst>
              <a:ext uri="{FF2B5EF4-FFF2-40B4-BE49-F238E27FC236}">
                <a16:creationId xmlns:a16="http://schemas.microsoft.com/office/drawing/2014/main" id="{3ACF88A9-F43C-1BF7-A64D-FF63227B2B2D}"/>
              </a:ext>
            </a:extLst>
          </p:cNvPr>
          <p:cNvSpPr>
            <a:spLocks noGrp="1"/>
          </p:cNvSpPr>
          <p:nvPr>
            <p:ph idx="1"/>
          </p:nvPr>
        </p:nvSpPr>
        <p:spPr>
          <a:xfrm>
            <a:off x="276224" y="968375"/>
            <a:ext cx="11001375" cy="2879725"/>
          </a:xfrm>
        </p:spPr>
        <p:txBody>
          <a:bodyPr>
            <a:normAutofit fontScale="92500"/>
          </a:bodyPr>
          <a:lstStyle/>
          <a:p>
            <a:r>
              <a:rPr lang="en-US" dirty="0"/>
              <a:t>RESTful web services support caching, which is the process of storing some responses on the client or on an intermediary to improve server response time.</a:t>
            </a:r>
          </a:p>
          <a:p>
            <a:pPr marL="457200" lvl="1" indent="0">
              <a:buNone/>
            </a:pPr>
            <a:r>
              <a:rPr lang="en-US" dirty="0"/>
              <a:t>Example: -Website common header and footer images on every page.</a:t>
            </a:r>
          </a:p>
          <a:p>
            <a:r>
              <a:rPr lang="en-US" dirty="0"/>
              <a:t>RESTful web services control caching by using API responses            that define themselves as cacheable or noncacheable.</a:t>
            </a:r>
          </a:p>
        </p:txBody>
      </p:sp>
      <p:grpSp>
        <p:nvGrpSpPr>
          <p:cNvPr id="4" name="Group 3">
            <a:extLst>
              <a:ext uri="{FF2B5EF4-FFF2-40B4-BE49-F238E27FC236}">
                <a16:creationId xmlns:a16="http://schemas.microsoft.com/office/drawing/2014/main" id="{524D8BF9-BF85-8A8A-E716-A15000FBEFC1}"/>
              </a:ext>
            </a:extLst>
          </p:cNvPr>
          <p:cNvGrpSpPr/>
          <p:nvPr/>
        </p:nvGrpSpPr>
        <p:grpSpPr>
          <a:xfrm>
            <a:off x="504825" y="3848100"/>
            <a:ext cx="8591550" cy="2362200"/>
            <a:chOff x="542925" y="3693261"/>
            <a:chExt cx="8591550" cy="2576809"/>
          </a:xfrm>
        </p:grpSpPr>
        <p:grpSp>
          <p:nvGrpSpPr>
            <p:cNvPr id="5" name="Group 4">
              <a:extLst>
                <a:ext uri="{FF2B5EF4-FFF2-40B4-BE49-F238E27FC236}">
                  <a16:creationId xmlns:a16="http://schemas.microsoft.com/office/drawing/2014/main" id="{580931BF-3528-6FD0-672E-A12059C3265A}"/>
                </a:ext>
              </a:extLst>
            </p:cNvPr>
            <p:cNvGrpSpPr/>
            <p:nvPr/>
          </p:nvGrpSpPr>
          <p:grpSpPr>
            <a:xfrm>
              <a:off x="542925" y="4200525"/>
              <a:ext cx="8058150" cy="1676400"/>
              <a:chOff x="1133475" y="4152900"/>
              <a:chExt cx="6524625" cy="1295400"/>
            </a:xfrm>
          </p:grpSpPr>
          <p:grpSp>
            <p:nvGrpSpPr>
              <p:cNvPr id="11" name="Group 10">
                <a:extLst>
                  <a:ext uri="{FF2B5EF4-FFF2-40B4-BE49-F238E27FC236}">
                    <a16:creationId xmlns:a16="http://schemas.microsoft.com/office/drawing/2014/main" id="{EBE5FBAF-5380-E969-30F7-A0C858AC3E08}"/>
                  </a:ext>
                </a:extLst>
              </p:cNvPr>
              <p:cNvGrpSpPr/>
              <p:nvPr/>
            </p:nvGrpSpPr>
            <p:grpSpPr>
              <a:xfrm>
                <a:off x="1133475" y="4152900"/>
                <a:ext cx="6524625" cy="1295400"/>
                <a:chOff x="1133475" y="4152900"/>
                <a:chExt cx="6524625" cy="1295400"/>
              </a:xfrm>
            </p:grpSpPr>
            <p:pic>
              <p:nvPicPr>
                <p:cNvPr id="16" name="Graphic 15" descr="Monitor with solid fill">
                  <a:extLst>
                    <a:ext uri="{FF2B5EF4-FFF2-40B4-BE49-F238E27FC236}">
                      <a16:creationId xmlns:a16="http://schemas.microsoft.com/office/drawing/2014/main" id="{2C7A93B8-CF4C-5115-AB73-A1FDE02742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BE8212FF-9D60-D333-8E45-EF37DFABC4B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18" name="Graphic 17" descr="Syncing cloud with solid fill">
                  <a:extLst>
                    <a:ext uri="{FF2B5EF4-FFF2-40B4-BE49-F238E27FC236}">
                      <a16:creationId xmlns:a16="http://schemas.microsoft.com/office/drawing/2014/main" id="{78529E37-0490-4550-8DDE-A5E3484D3B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FB9DBF50-65DB-A5E6-4C47-5BEBAA8F7B51}"/>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8DBB20DC-060E-D67E-61ED-313A4630E559}"/>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5B44C96E-480D-8F39-C180-5717CF00EA1D}"/>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2278B323-4982-C807-525F-264045D7A7DD}"/>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30EAEE3A-E068-3C3D-DDCC-CCE91D647C35}"/>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72A52EBD-C1A1-4570-A501-0813ABCA1D3C}"/>
                </a:ext>
              </a:extLst>
            </p:cNvPr>
            <p:cNvSpPr txBox="1"/>
            <p:nvPr/>
          </p:nvSpPr>
          <p:spPr>
            <a:xfrm>
              <a:off x="3589729" y="3708162"/>
              <a:ext cx="2008988" cy="402886"/>
            </a:xfrm>
            <a:prstGeom prst="rect">
              <a:avLst/>
            </a:prstGeom>
            <a:noFill/>
          </p:spPr>
          <p:txBody>
            <a:bodyPr wrap="square" rtlCol="0">
              <a:spAutoFit/>
            </a:bodyPr>
            <a:lstStyle/>
            <a:p>
              <a:r>
                <a:rPr lang="en-US" b="1" dirty="0">
                  <a:solidFill>
                    <a:schemeClr val="bg1"/>
                  </a:solidFill>
                </a:rPr>
                <a:t>Restful API</a:t>
              </a:r>
            </a:p>
          </p:txBody>
        </p:sp>
        <p:sp>
          <p:nvSpPr>
            <p:cNvPr id="8" name="TextBox 7">
              <a:extLst>
                <a:ext uri="{FF2B5EF4-FFF2-40B4-BE49-F238E27FC236}">
                  <a16:creationId xmlns:a16="http://schemas.microsoft.com/office/drawing/2014/main" id="{C169679E-9C09-9D09-52F7-404ED62825B8}"/>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DBE726DE-FE4C-4763-B9C0-D09EE2F6F2CD}"/>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A475973E-46B4-74CF-E74C-CBAA24A06BCE}"/>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Tree>
    <p:extLst>
      <p:ext uri="{BB962C8B-B14F-4D97-AF65-F5344CB8AC3E}">
        <p14:creationId xmlns:p14="http://schemas.microsoft.com/office/powerpoint/2010/main" val="2804876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913B-1393-9706-5AD4-967CBE06A73B}"/>
              </a:ext>
            </a:extLst>
          </p:cNvPr>
          <p:cNvSpPr>
            <a:spLocks noGrp="1"/>
          </p:cNvSpPr>
          <p:nvPr>
            <p:ph type="title"/>
          </p:nvPr>
        </p:nvSpPr>
        <p:spPr/>
        <p:txBody>
          <a:bodyPr/>
          <a:lstStyle/>
          <a:p>
            <a:r>
              <a:rPr lang="en-US" dirty="0"/>
              <a:t>A few special considerations apply for ETags</a:t>
            </a:r>
            <a:endParaRPr lang="en-IN" dirty="0"/>
          </a:p>
        </p:txBody>
      </p:sp>
      <p:sp>
        <p:nvSpPr>
          <p:cNvPr id="3" name="Content Placeholder 2">
            <a:extLst>
              <a:ext uri="{FF2B5EF4-FFF2-40B4-BE49-F238E27FC236}">
                <a16:creationId xmlns:a16="http://schemas.microsoft.com/office/drawing/2014/main" id="{E5F5E10C-0C9D-64AD-3BC3-18D1924893FD}"/>
              </a:ext>
            </a:extLst>
          </p:cNvPr>
          <p:cNvSpPr>
            <a:spLocks noGrp="1"/>
          </p:cNvSpPr>
          <p:nvPr>
            <p:ph idx="1"/>
          </p:nvPr>
        </p:nvSpPr>
        <p:spPr/>
        <p:txBody>
          <a:bodyPr/>
          <a:lstStyle/>
          <a:p>
            <a:r>
              <a:rPr lang="en-US" dirty="0"/>
              <a:t>When issuing a PUT, MERGE or DELETE request, clients need to indicate an ETag in the If-Match HTTP request header. If it is acceptable for a given client to overwrite any version of the entry in the server, then the value "*" may be used instead. If a given entry has an ETag and a client attempts to modify or delete the entry without an If-Match header servers should fail the request with a 412 response code.</a:t>
            </a:r>
            <a:endParaRPr lang="en-IN" dirty="0"/>
          </a:p>
        </p:txBody>
      </p:sp>
    </p:spTree>
    <p:extLst>
      <p:ext uri="{BB962C8B-B14F-4D97-AF65-F5344CB8AC3E}">
        <p14:creationId xmlns:p14="http://schemas.microsoft.com/office/powerpoint/2010/main" val="37690453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D2DF-6C57-021A-1B3F-5B1D7ABAEA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52F66F-84DA-6A14-EA00-2B409B7527C3}"/>
              </a:ext>
            </a:extLst>
          </p:cNvPr>
          <p:cNvSpPr>
            <a:spLocks noGrp="1"/>
          </p:cNvSpPr>
          <p:nvPr>
            <p:ph idx="1"/>
          </p:nvPr>
        </p:nvSpPr>
        <p:spPr/>
        <p:txBody>
          <a:bodyPr>
            <a:normAutofit fontScale="92500" lnSpcReduction="10000"/>
          </a:bodyPr>
          <a:lstStyle/>
          <a:p>
            <a:r>
              <a:rPr lang="en-US" dirty="0"/>
              <a:t>Instead of using the generic framework support it is possible to perform a code based implementation in the SAP Business Suite backend system.</a:t>
            </a:r>
          </a:p>
          <a:p>
            <a:r>
              <a:rPr lang="en-US" dirty="0"/>
              <a:t>This has some advantages since it allows the developer to lock the data while checking the </a:t>
            </a:r>
            <a:r>
              <a:rPr lang="en-US" dirty="0" err="1"/>
              <a:t>etag</a:t>
            </a:r>
            <a:r>
              <a:rPr lang="en-US" dirty="0"/>
              <a:t> before the update is performed. When using the out of the box framework support this is not possible and you cannot be 100% sure that another user has updated the data in the short timeframe between the read request of the framework and your update request.</a:t>
            </a:r>
          </a:p>
          <a:p>
            <a:r>
              <a:rPr lang="en-US" dirty="0"/>
              <a:t>The second advantage is that a code based implementation also offers </a:t>
            </a:r>
            <a:r>
              <a:rPr lang="en-US" dirty="0" err="1"/>
              <a:t>etag</a:t>
            </a:r>
            <a:r>
              <a:rPr lang="en-US" dirty="0"/>
              <a:t> support for function imports</a:t>
            </a:r>
            <a:endParaRPr lang="en-IN" dirty="0"/>
          </a:p>
        </p:txBody>
      </p:sp>
    </p:spTree>
    <p:extLst>
      <p:ext uri="{BB962C8B-B14F-4D97-AF65-F5344CB8AC3E}">
        <p14:creationId xmlns:p14="http://schemas.microsoft.com/office/powerpoint/2010/main" val="32490374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CDS with OData </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17292925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2A6C-5F5B-A125-0B34-459F5BE8EDF2}"/>
              </a:ext>
            </a:extLst>
          </p:cNvPr>
          <p:cNvSpPr>
            <a:spLocks noGrp="1"/>
          </p:cNvSpPr>
          <p:nvPr>
            <p:ph type="title"/>
          </p:nvPr>
        </p:nvSpPr>
        <p:spPr/>
        <p:txBody>
          <a:bodyPr/>
          <a:lstStyle/>
          <a:p>
            <a:r>
              <a:rPr lang="en-US" dirty="0"/>
              <a:t>Build </a:t>
            </a:r>
            <a:r>
              <a:rPr lang="en-US" dirty="0" err="1"/>
              <a:t>Odata</a:t>
            </a:r>
            <a:r>
              <a:rPr lang="en-US" dirty="0"/>
              <a:t> Service</a:t>
            </a:r>
            <a:endParaRPr lang="en-IN" dirty="0"/>
          </a:p>
        </p:txBody>
      </p:sp>
      <p:sp>
        <p:nvSpPr>
          <p:cNvPr id="3" name="Content Placeholder 2">
            <a:extLst>
              <a:ext uri="{FF2B5EF4-FFF2-40B4-BE49-F238E27FC236}">
                <a16:creationId xmlns:a16="http://schemas.microsoft.com/office/drawing/2014/main" id="{19642991-4776-5EC7-E868-63AC1812A180}"/>
              </a:ext>
            </a:extLst>
          </p:cNvPr>
          <p:cNvSpPr>
            <a:spLocks noGrp="1"/>
          </p:cNvSpPr>
          <p:nvPr>
            <p:ph idx="1"/>
          </p:nvPr>
        </p:nvSpPr>
        <p:spPr/>
        <p:txBody>
          <a:bodyPr/>
          <a:lstStyle/>
          <a:p>
            <a:pPr marL="514350" indent="-514350">
              <a:buFont typeface="+mj-lt"/>
              <a:buAutoNum type="arabicPeriod"/>
            </a:pPr>
            <a:r>
              <a:rPr lang="en-IN" dirty="0"/>
              <a:t>ABAP code-based service Implementation. </a:t>
            </a:r>
          </a:p>
          <a:p>
            <a:pPr marL="514350" indent="-514350">
              <a:buFont typeface="+mj-lt"/>
              <a:buAutoNum type="arabicPeriod"/>
            </a:pPr>
            <a:r>
              <a:rPr lang="en-IN" dirty="0"/>
              <a:t>Service Adaptation Description Language (SADL) framework</a:t>
            </a:r>
          </a:p>
          <a:p>
            <a:pPr lvl="1"/>
            <a:r>
              <a:rPr lang="en-IN" dirty="0"/>
              <a:t>Referenced Data Source/Mapping Editor</a:t>
            </a:r>
          </a:p>
          <a:p>
            <a:pPr lvl="1"/>
            <a:r>
              <a:rPr lang="en-IN" dirty="0"/>
              <a:t>Annotation based approach (</a:t>
            </a:r>
            <a:r>
              <a:rPr lang="en-IN" dirty="0" err="1"/>
              <a:t>OData.publish</a:t>
            </a:r>
            <a:r>
              <a:rPr lang="en-IN" dirty="0"/>
              <a:t> : true)</a:t>
            </a:r>
          </a:p>
          <a:p>
            <a:pPr lvl="1"/>
            <a:endParaRPr lang="en-IN" dirty="0"/>
          </a:p>
          <a:p>
            <a:r>
              <a:rPr lang="en-IN" dirty="0"/>
              <a:t> CDS + BOPF</a:t>
            </a:r>
          </a:p>
          <a:p>
            <a:r>
              <a:rPr lang="en-IN" dirty="0"/>
              <a:t> CDS + RAP</a:t>
            </a:r>
          </a:p>
          <a:p>
            <a:pPr lvl="1"/>
            <a:endParaRPr lang="en-IN" dirty="0"/>
          </a:p>
        </p:txBody>
      </p:sp>
    </p:spTree>
    <p:extLst>
      <p:ext uri="{BB962C8B-B14F-4D97-AF65-F5344CB8AC3E}">
        <p14:creationId xmlns:p14="http://schemas.microsoft.com/office/powerpoint/2010/main" val="23049568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E4E6742-E42E-F61C-A663-E4C15DB013C4}"/>
              </a:ext>
            </a:extLst>
          </p:cNvPr>
          <p:cNvGraphicFramePr>
            <a:graphicFrameLocks noGrp="1"/>
          </p:cNvGraphicFramePr>
          <p:nvPr>
            <p:extLst>
              <p:ext uri="{D42A27DB-BD31-4B8C-83A1-F6EECF244321}">
                <p14:modId xmlns:p14="http://schemas.microsoft.com/office/powerpoint/2010/main" val="3974508338"/>
              </p:ext>
            </p:extLst>
          </p:nvPr>
        </p:nvGraphicFramePr>
        <p:xfrm>
          <a:off x="116840" y="1238007"/>
          <a:ext cx="9037319" cy="4268713"/>
        </p:xfrm>
        <a:graphic>
          <a:graphicData uri="http://schemas.openxmlformats.org/drawingml/2006/table">
            <a:tbl>
              <a:tblPr>
                <a:tableStyleId>{327F97BB-C833-4FB7-BDE5-3F7075034690}</a:tableStyleId>
              </a:tblPr>
              <a:tblGrid>
                <a:gridCol w="2760353">
                  <a:extLst>
                    <a:ext uri="{9D8B030D-6E8A-4147-A177-3AD203B41FA5}">
                      <a16:colId xmlns:a16="http://schemas.microsoft.com/office/drawing/2014/main" val="3478552873"/>
                    </a:ext>
                  </a:extLst>
                </a:gridCol>
                <a:gridCol w="2284087">
                  <a:extLst>
                    <a:ext uri="{9D8B030D-6E8A-4147-A177-3AD203B41FA5}">
                      <a16:colId xmlns:a16="http://schemas.microsoft.com/office/drawing/2014/main" val="2962936577"/>
                    </a:ext>
                  </a:extLst>
                </a:gridCol>
                <a:gridCol w="1016000">
                  <a:extLst>
                    <a:ext uri="{9D8B030D-6E8A-4147-A177-3AD203B41FA5}">
                      <a16:colId xmlns:a16="http://schemas.microsoft.com/office/drawing/2014/main" val="1096042236"/>
                    </a:ext>
                  </a:extLst>
                </a:gridCol>
                <a:gridCol w="2976879">
                  <a:extLst>
                    <a:ext uri="{9D8B030D-6E8A-4147-A177-3AD203B41FA5}">
                      <a16:colId xmlns:a16="http://schemas.microsoft.com/office/drawing/2014/main" val="1808419621"/>
                    </a:ext>
                  </a:extLst>
                </a:gridCol>
              </a:tblGrid>
              <a:tr h="630125">
                <a:tc>
                  <a:txBody>
                    <a:bodyPr/>
                    <a:lstStyle/>
                    <a:p>
                      <a:pPr algn="l" fontAlgn="t"/>
                      <a:r>
                        <a:rPr lang="en-IN" sz="1600" dirty="0">
                          <a:solidFill>
                            <a:schemeClr val="bg1"/>
                          </a:solidFill>
                          <a:effectLst/>
                          <a:latin typeface="72" panose="020B0503030000000003" pitchFamily="34" charset="0"/>
                          <a:cs typeface="72" panose="020B0503030000000003" pitchFamily="34" charset="0"/>
                        </a:rPr>
                        <a:t>  Method</a:t>
                      </a:r>
                    </a:p>
                  </a:txBody>
                  <a:tcPr/>
                </a:tc>
                <a:tc>
                  <a:txBody>
                    <a:bodyPr/>
                    <a:lstStyle/>
                    <a:p>
                      <a:pPr algn="l" fontAlgn="t"/>
                      <a:r>
                        <a:rPr lang="en-IN" sz="1600">
                          <a:solidFill>
                            <a:schemeClr val="bg1"/>
                          </a:solidFill>
                          <a:effectLst/>
                          <a:latin typeface="72" panose="020B0503030000000003" pitchFamily="34" charset="0"/>
                          <a:cs typeface="72" panose="020B0503030000000003" pitchFamily="34" charset="0"/>
                        </a:rPr>
                        <a:t>ABAP Platform</a:t>
                      </a:r>
                    </a:p>
                  </a:txBody>
                  <a:tcPr/>
                </a:tc>
                <a:tc>
                  <a:txBody>
                    <a:bodyPr/>
                    <a:lstStyle/>
                    <a:p>
                      <a:pPr algn="l" fontAlgn="t"/>
                      <a:r>
                        <a:rPr lang="en-IN" sz="1600" dirty="0">
                          <a:solidFill>
                            <a:schemeClr val="bg1"/>
                          </a:solidFill>
                          <a:effectLst/>
                          <a:latin typeface="72" panose="020B0503030000000003" pitchFamily="34" charset="0"/>
                          <a:cs typeface="72" panose="020B0503030000000003" pitchFamily="34" charset="0"/>
                        </a:rPr>
                        <a:t>OData</a:t>
                      </a:r>
                    </a:p>
                  </a:txBody>
                  <a:tcPr/>
                </a:tc>
                <a:tc>
                  <a:txBody>
                    <a:bodyPr/>
                    <a:lstStyle/>
                    <a:p>
                      <a:pPr algn="l" fontAlgn="t"/>
                      <a:r>
                        <a:rPr lang="en-IN" sz="1600" dirty="0">
                          <a:solidFill>
                            <a:schemeClr val="bg1"/>
                          </a:solidFill>
                          <a:effectLst/>
                          <a:latin typeface="72" panose="020B0503030000000003" pitchFamily="34" charset="0"/>
                          <a:cs typeface="72" panose="020B0503030000000003" pitchFamily="34" charset="0"/>
                        </a:rPr>
                        <a:t>Usage</a:t>
                      </a:r>
                    </a:p>
                  </a:txBody>
                  <a:tcPr/>
                </a:tc>
                <a:extLst>
                  <a:ext uri="{0D108BD9-81ED-4DB2-BD59-A6C34878D82A}">
                    <a16:rowId xmlns:a16="http://schemas.microsoft.com/office/drawing/2014/main" val="1628447971"/>
                  </a:ext>
                </a:extLst>
              </a:tr>
              <a:tr h="829821">
                <a:tc>
                  <a:txBody>
                    <a:bodyPr/>
                    <a:lstStyle/>
                    <a:p>
                      <a:pPr algn="l" fontAlgn="t"/>
                      <a:r>
                        <a:rPr lang="en-US" sz="1600" b="0" dirty="0">
                          <a:solidFill>
                            <a:schemeClr val="bg1"/>
                          </a:solidFill>
                          <a:effectLst/>
                          <a:latin typeface="72" panose="020B0503030000000003" pitchFamily="34" charset="0"/>
                          <a:cs typeface="72" panose="020B0503030000000003" pitchFamily="34" charset="0"/>
                        </a:rPr>
                        <a:t>(1) Classic ABAP programming (SEGW)</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&lt;=7.4</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V2 (4?)</a:t>
                      </a:r>
                    </a:p>
                  </a:txBody>
                  <a:tcPr/>
                </a:tc>
                <a:tc>
                  <a:txBody>
                    <a:bodyPr/>
                    <a:lstStyle/>
                    <a:p>
                      <a:pPr algn="l" fontAlgn="t"/>
                      <a:r>
                        <a:rPr lang="en-US" sz="1600" b="0" dirty="0">
                          <a:solidFill>
                            <a:schemeClr val="bg1"/>
                          </a:solidFill>
                          <a:effectLst/>
                          <a:latin typeface="72" panose="020B0503030000000003" pitchFamily="34" charset="0"/>
                          <a:cs typeface="72" panose="020B0503030000000003" pitchFamily="34" charset="0"/>
                        </a:rPr>
                        <a:t>SEGW, ABAP (optional CDS as source)</a:t>
                      </a:r>
                    </a:p>
                  </a:txBody>
                  <a:tcPr/>
                </a:tc>
                <a:extLst>
                  <a:ext uri="{0D108BD9-81ED-4DB2-BD59-A6C34878D82A}">
                    <a16:rowId xmlns:a16="http://schemas.microsoft.com/office/drawing/2014/main" val="2052203443"/>
                  </a:ext>
                </a:extLst>
              </a:tr>
              <a:tr h="829821">
                <a:tc>
                  <a:txBody>
                    <a:bodyPr/>
                    <a:lstStyle/>
                    <a:p>
                      <a:pPr algn="l" fontAlgn="t"/>
                      <a:r>
                        <a:rPr lang="nn-NO" sz="1600" b="0" dirty="0">
                          <a:solidFill>
                            <a:schemeClr val="bg1"/>
                          </a:solidFill>
                          <a:effectLst/>
                          <a:latin typeface="72" panose="020B0503030000000003" pitchFamily="34" charset="0"/>
                          <a:cs typeface="72" panose="020B0503030000000003" pitchFamily="34" charset="0"/>
                        </a:rPr>
                        <a:t>(2) ABAP programming model for SAP Fiori</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&lt;= 7.5 (Draft capability &gt;= 7.51)</a:t>
                      </a:r>
                    </a:p>
                  </a:txBody>
                  <a:tcPr/>
                </a:tc>
                <a:tc>
                  <a:txBody>
                    <a:bodyPr/>
                    <a:lstStyle/>
                    <a:p>
                      <a:pPr algn="l" fontAlgn="t"/>
                      <a:r>
                        <a:rPr lang="en-IN" sz="1600" b="0">
                          <a:solidFill>
                            <a:schemeClr val="bg1"/>
                          </a:solidFill>
                          <a:effectLst/>
                          <a:latin typeface="72" panose="020B0503030000000003" pitchFamily="34" charset="0"/>
                          <a:cs typeface="72" panose="020B0503030000000003" pitchFamily="34" charset="0"/>
                        </a:rPr>
                        <a:t>V2</a:t>
                      </a:r>
                    </a:p>
                  </a:txBody>
                  <a:tcPr/>
                </a:tc>
                <a:tc>
                  <a:txBody>
                    <a:bodyPr/>
                    <a:lstStyle/>
                    <a:p>
                      <a:pPr algn="l" fontAlgn="t"/>
                      <a:r>
                        <a:rPr lang="en-US" sz="1600" b="0" dirty="0">
                          <a:solidFill>
                            <a:schemeClr val="bg1"/>
                          </a:solidFill>
                          <a:effectLst/>
                          <a:latin typeface="72" panose="020B0503030000000003" pitchFamily="34" charset="0"/>
                          <a:cs typeface="72" panose="020B0503030000000003" pitchFamily="34" charset="0"/>
                        </a:rPr>
                        <a:t>CDS based BOPF (optional SEGW)</a:t>
                      </a:r>
                    </a:p>
                  </a:txBody>
                  <a:tcPr/>
                </a:tc>
                <a:extLst>
                  <a:ext uri="{0D108BD9-81ED-4DB2-BD59-A6C34878D82A}">
                    <a16:rowId xmlns:a16="http://schemas.microsoft.com/office/drawing/2014/main" val="1062213213"/>
                  </a:ext>
                </a:extLst>
              </a:tr>
              <a:tr h="900179">
                <a:tc>
                  <a:txBody>
                    <a:bodyPr/>
                    <a:lstStyle/>
                    <a:p>
                      <a:pPr algn="l" fontAlgn="t"/>
                      <a:r>
                        <a:rPr lang="en-IN" sz="1600" b="0">
                          <a:solidFill>
                            <a:schemeClr val="bg1"/>
                          </a:solidFill>
                          <a:effectLst/>
                          <a:latin typeface="72" panose="020B0503030000000003" pitchFamily="34" charset="0"/>
                          <a:cs typeface="72" panose="020B0503030000000003" pitchFamily="34" charset="0"/>
                        </a:rPr>
                        <a:t>(3) ABAP RESTful Programming Model (RAP)</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&gt;= 7.54 (S/4HANA 1909); SAP BTP ABAP Environment (1808)</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V2,V4</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CDS, </a:t>
                      </a:r>
                      <a:r>
                        <a:rPr lang="en-IN" sz="1600" b="0" dirty="0" err="1">
                          <a:solidFill>
                            <a:schemeClr val="bg1"/>
                          </a:solidFill>
                          <a:effectLst/>
                          <a:latin typeface="72" panose="020B0503030000000003" pitchFamily="34" charset="0"/>
                          <a:cs typeface="72" panose="020B0503030000000003" pitchFamily="34" charset="0"/>
                        </a:rPr>
                        <a:t>Behavior</a:t>
                      </a:r>
                      <a:r>
                        <a:rPr lang="en-IN" sz="1600" b="0" dirty="0">
                          <a:solidFill>
                            <a:schemeClr val="bg1"/>
                          </a:solidFill>
                          <a:effectLst/>
                          <a:latin typeface="72" panose="020B0503030000000003" pitchFamily="34" charset="0"/>
                          <a:cs typeface="72" panose="020B0503030000000003" pitchFamily="34" charset="0"/>
                        </a:rPr>
                        <a:t> Definition &amp; Implementation</a:t>
                      </a:r>
                    </a:p>
                  </a:txBody>
                  <a:tcPr/>
                </a:tc>
                <a:extLst>
                  <a:ext uri="{0D108BD9-81ED-4DB2-BD59-A6C34878D82A}">
                    <a16:rowId xmlns:a16="http://schemas.microsoft.com/office/drawing/2014/main" val="1221770156"/>
                  </a:ext>
                </a:extLst>
              </a:tr>
              <a:tr h="1078767">
                <a:tc>
                  <a:txBody>
                    <a:bodyPr/>
                    <a:lstStyle/>
                    <a:p>
                      <a:pPr algn="l" fontAlgn="t"/>
                      <a:r>
                        <a:rPr lang="en-IN" sz="1600" b="0">
                          <a:solidFill>
                            <a:schemeClr val="bg1"/>
                          </a:solidFill>
                          <a:effectLst/>
                          <a:latin typeface="72" panose="020B0503030000000003" pitchFamily="34" charset="0"/>
                          <a:cs typeface="72" panose="020B0503030000000003" pitchFamily="34" charset="0"/>
                        </a:rPr>
                        <a:t>(3a) Cloud Application Programming Model (CAP)</a:t>
                      </a:r>
                    </a:p>
                  </a:txBody>
                  <a:tcPr/>
                </a:tc>
                <a:tc>
                  <a:txBody>
                    <a:bodyPr/>
                    <a:lstStyle/>
                    <a:p>
                      <a:pPr algn="l" fontAlgn="t"/>
                      <a:r>
                        <a:rPr lang="en-IN" sz="1600" b="0">
                          <a:solidFill>
                            <a:schemeClr val="bg1"/>
                          </a:solidFill>
                          <a:effectLst/>
                          <a:latin typeface="72" panose="020B0503030000000003" pitchFamily="34" charset="0"/>
                          <a:cs typeface="72" panose="020B0503030000000003" pitchFamily="34" charset="0"/>
                        </a:rPr>
                        <a:t>SAP BTP, Cloud Foundry</a:t>
                      </a:r>
                    </a:p>
                  </a:txBody>
                  <a:tcPr/>
                </a:tc>
                <a:tc>
                  <a:txBody>
                    <a:bodyPr/>
                    <a:lstStyle/>
                    <a:p>
                      <a:pPr algn="l" fontAlgn="t"/>
                      <a:r>
                        <a:rPr lang="en-IN" sz="1600" b="0">
                          <a:solidFill>
                            <a:schemeClr val="bg1"/>
                          </a:solidFill>
                          <a:effectLst/>
                          <a:latin typeface="72" panose="020B0503030000000003" pitchFamily="34" charset="0"/>
                          <a:cs typeface="72" panose="020B0503030000000003" pitchFamily="34" charset="0"/>
                        </a:rPr>
                        <a:t>V2,V4</a:t>
                      </a:r>
                    </a:p>
                  </a:txBody>
                  <a:tcPr/>
                </a:tc>
                <a:tc>
                  <a:txBody>
                    <a:bodyPr/>
                    <a:lstStyle/>
                    <a:p>
                      <a:pPr algn="l" fontAlgn="t"/>
                      <a:r>
                        <a:rPr lang="en-IN" sz="1600" b="0" dirty="0">
                          <a:solidFill>
                            <a:schemeClr val="bg1"/>
                          </a:solidFill>
                          <a:effectLst/>
                          <a:latin typeface="72" panose="020B0503030000000003" pitchFamily="34" charset="0"/>
                          <a:cs typeface="72" panose="020B0503030000000003" pitchFamily="34" charset="0"/>
                        </a:rPr>
                        <a:t>CDS, </a:t>
                      </a:r>
                      <a:r>
                        <a:rPr lang="en-IN" sz="1600" b="0" dirty="0" err="1">
                          <a:solidFill>
                            <a:schemeClr val="bg1"/>
                          </a:solidFill>
                          <a:effectLst/>
                          <a:latin typeface="72" panose="020B0503030000000003" pitchFamily="34" charset="0"/>
                          <a:cs typeface="72" panose="020B0503030000000003" pitchFamily="34" charset="0"/>
                        </a:rPr>
                        <a:t>Behavior</a:t>
                      </a:r>
                      <a:r>
                        <a:rPr lang="en-IN" sz="1600" b="0" dirty="0">
                          <a:solidFill>
                            <a:schemeClr val="bg1"/>
                          </a:solidFill>
                          <a:effectLst/>
                          <a:latin typeface="72" panose="020B0503030000000003" pitchFamily="34" charset="0"/>
                          <a:cs typeface="72" panose="020B0503030000000003" pitchFamily="34" charset="0"/>
                        </a:rPr>
                        <a:t> Definition &amp; Implementation</a:t>
                      </a:r>
                    </a:p>
                  </a:txBody>
                  <a:tcPr/>
                </a:tc>
                <a:extLst>
                  <a:ext uri="{0D108BD9-81ED-4DB2-BD59-A6C34878D82A}">
                    <a16:rowId xmlns:a16="http://schemas.microsoft.com/office/drawing/2014/main" val="2568305909"/>
                  </a:ext>
                </a:extLst>
              </a:tr>
            </a:tbl>
          </a:graphicData>
        </a:graphic>
      </p:graphicFrame>
      <p:sp>
        <p:nvSpPr>
          <p:cNvPr id="9" name="Title 1">
            <a:extLst>
              <a:ext uri="{FF2B5EF4-FFF2-40B4-BE49-F238E27FC236}">
                <a16:creationId xmlns:a16="http://schemas.microsoft.com/office/drawing/2014/main" id="{50AC8FB6-242F-03F7-B34A-626DDAAB980E}"/>
              </a:ext>
            </a:extLst>
          </p:cNvPr>
          <p:cNvSpPr>
            <a:spLocks noGrp="1"/>
          </p:cNvSpPr>
          <p:nvPr>
            <p:ph type="title"/>
          </p:nvPr>
        </p:nvSpPr>
        <p:spPr>
          <a:xfrm>
            <a:off x="838200" y="136525"/>
            <a:ext cx="10515600" cy="1008063"/>
          </a:xfrm>
        </p:spPr>
        <p:txBody>
          <a:bodyPr/>
          <a:lstStyle/>
          <a:p>
            <a:r>
              <a:rPr lang="en-US" dirty="0"/>
              <a:t>Ways to Build OData Service</a:t>
            </a:r>
            <a:endParaRPr lang="en-IN" dirty="0"/>
          </a:p>
        </p:txBody>
      </p:sp>
    </p:spTree>
    <p:extLst>
      <p:ext uri="{BB962C8B-B14F-4D97-AF65-F5344CB8AC3E}">
        <p14:creationId xmlns:p14="http://schemas.microsoft.com/office/powerpoint/2010/main" val="13694760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30C-FF5C-46DA-AD72-0BB1A5712C01}"/>
              </a:ext>
            </a:extLst>
          </p:cNvPr>
          <p:cNvSpPr>
            <a:spLocks noGrp="1"/>
          </p:cNvSpPr>
          <p:nvPr>
            <p:ph type="title"/>
          </p:nvPr>
        </p:nvSpPr>
        <p:spPr/>
        <p:txBody>
          <a:bodyPr/>
          <a:lstStyle/>
          <a:p>
            <a:r>
              <a:rPr lang="en-US" dirty="0"/>
              <a:t>Practice in the system</a:t>
            </a:r>
          </a:p>
        </p:txBody>
      </p:sp>
      <p:pic>
        <p:nvPicPr>
          <p:cNvPr id="6" name="Picture 5" descr="Child typing on keyboard">
            <a:extLst>
              <a:ext uri="{FF2B5EF4-FFF2-40B4-BE49-F238E27FC236}">
                <a16:creationId xmlns:a16="http://schemas.microsoft.com/office/drawing/2014/main" id="{A51A98EC-19C6-475F-BA9E-9388D16D0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6" y="3142200"/>
            <a:ext cx="4930103" cy="3286735"/>
          </a:xfrm>
          <a:prstGeom prst="rect">
            <a:avLst/>
          </a:prstGeom>
        </p:spPr>
      </p:pic>
    </p:spTree>
    <p:extLst>
      <p:ext uri="{BB962C8B-B14F-4D97-AF65-F5344CB8AC3E}">
        <p14:creationId xmlns:p14="http://schemas.microsoft.com/office/powerpoint/2010/main" val="7152365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932BA3F-81D4-D667-2710-F9BA65DFD7F8}"/>
              </a:ext>
            </a:extLst>
          </p:cNvPr>
          <p:cNvSpPr>
            <a:spLocks noGrp="1"/>
          </p:cNvSpPr>
          <p:nvPr>
            <p:ph idx="1"/>
          </p:nvPr>
        </p:nvSpPr>
        <p:spPr>
          <a:xfrm>
            <a:off x="299720" y="1175385"/>
            <a:ext cx="10515600" cy="4351338"/>
          </a:xfrm>
        </p:spPr>
        <p:txBody>
          <a:bodyPr>
            <a:normAutofit fontScale="92500" lnSpcReduction="20000"/>
          </a:bodyPr>
          <a:lstStyle/>
          <a:p>
            <a:r>
              <a:rPr lang="en-US" b="1" i="0" dirty="0">
                <a:effectLst/>
                <a:latin typeface="BentonSansBook"/>
              </a:rPr>
              <a:t>SAP Gateway integration of CDS or BOPF</a:t>
            </a:r>
            <a:br>
              <a:rPr lang="en-US" dirty="0"/>
            </a:br>
            <a:r>
              <a:rPr lang="en-US" b="0" i="0" dirty="0">
                <a:effectLst/>
                <a:latin typeface="BentonSansBook"/>
              </a:rPr>
              <a:t>Regarding the code-based implementation of OData service in transaction SEGW, we strongly recommend the use of the mapped data source option in ABAP 7.40 and referenced data source option as of ABAP 7.50, together with CDS </a:t>
            </a:r>
            <a:r>
              <a:rPr lang="en-US" b="0" i="0" dirty="0" err="1">
                <a:effectLst/>
                <a:latin typeface="BentonSansBook"/>
              </a:rPr>
              <a:t>entities.For</a:t>
            </a:r>
            <a:r>
              <a:rPr lang="en-US" b="0" i="0" dirty="0">
                <a:effectLst/>
                <a:latin typeface="BentonSansBook"/>
              </a:rPr>
              <a:t> these service implementation options, the SAP Gateway runtime offers generically the read-only OData calls including goodies like sorting, filtering and text search for CDS views out of the box.</a:t>
            </a:r>
          </a:p>
          <a:p>
            <a:pPr algn="l"/>
            <a:r>
              <a:rPr lang="en-US" b="0" i="0" dirty="0">
                <a:effectLst/>
                <a:latin typeface="BentonSansBook"/>
              </a:rPr>
              <a:t>The reference data source (RDS) option is the option used within the ABAP Programming model for SAP Fiori and is also the valid approach for the use of legacy write APIs – like </a:t>
            </a:r>
            <a:r>
              <a:rPr lang="en-US" b="0" i="0" dirty="0" err="1">
                <a:effectLst/>
                <a:latin typeface="BentonSansBook"/>
              </a:rPr>
              <a:t>BAdIs</a:t>
            </a:r>
            <a:r>
              <a:rPr lang="en-US" b="0" i="0" dirty="0">
                <a:effectLst/>
                <a:latin typeface="BentonSansBook"/>
              </a:rPr>
              <a:t>/Function modules – when building new SAP Fiori apps since this scenario is not yet supported by the ABAP programming model. This option is also to be used for cross BO scenarios.</a:t>
            </a:r>
          </a:p>
          <a:p>
            <a:pPr algn="l"/>
            <a:r>
              <a:rPr lang="en-US" b="0" i="0" dirty="0">
                <a:effectLst/>
                <a:latin typeface="BentonSansBook"/>
              </a:rPr>
              <a:t>Whenever possible make use of the SEGW RDS together with CDS.</a:t>
            </a:r>
          </a:p>
          <a:p>
            <a:endParaRPr lang="en-IN" dirty="0"/>
          </a:p>
        </p:txBody>
      </p:sp>
    </p:spTree>
    <p:extLst>
      <p:ext uri="{BB962C8B-B14F-4D97-AF65-F5344CB8AC3E}">
        <p14:creationId xmlns:p14="http://schemas.microsoft.com/office/powerpoint/2010/main" val="28317405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30273-67F5-432E-022D-34FC77BB27AC}"/>
              </a:ext>
            </a:extLst>
          </p:cNvPr>
          <p:cNvSpPr>
            <a:spLocks noGrp="1"/>
          </p:cNvSpPr>
          <p:nvPr>
            <p:ph type="title"/>
          </p:nvPr>
        </p:nvSpPr>
        <p:spPr/>
        <p:txBody>
          <a:bodyPr/>
          <a:lstStyle/>
          <a:p>
            <a:r>
              <a:rPr lang="en-IN" b="1" i="0" dirty="0">
                <a:effectLst/>
                <a:latin typeface="BentonSansBook"/>
              </a:rPr>
              <a:t>DO NOT</a:t>
            </a:r>
            <a:br>
              <a:rPr lang="en-IN" b="0" i="0" dirty="0">
                <a:effectLst/>
                <a:latin typeface="BentonSansBook"/>
              </a:rPr>
            </a:br>
            <a:endParaRPr lang="en-IN" dirty="0"/>
          </a:p>
        </p:txBody>
      </p:sp>
      <p:sp>
        <p:nvSpPr>
          <p:cNvPr id="3" name="Content Placeholder 2">
            <a:extLst>
              <a:ext uri="{FF2B5EF4-FFF2-40B4-BE49-F238E27FC236}">
                <a16:creationId xmlns:a16="http://schemas.microsoft.com/office/drawing/2014/main" id="{C000D341-CB0C-0D52-AA01-DCB09A31CFB3}"/>
              </a:ext>
            </a:extLst>
          </p:cNvPr>
          <p:cNvSpPr>
            <a:spLocks noGrp="1"/>
          </p:cNvSpPr>
          <p:nvPr>
            <p:ph idx="1"/>
          </p:nvPr>
        </p:nvSpPr>
        <p:spPr>
          <a:xfrm>
            <a:off x="279400" y="1253331"/>
            <a:ext cx="10515600" cy="4351338"/>
          </a:xfrm>
        </p:spPr>
        <p:txBody>
          <a:bodyPr>
            <a:normAutofit fontScale="92500" lnSpcReduction="10000"/>
          </a:bodyPr>
          <a:lstStyle/>
          <a:p>
            <a:r>
              <a:rPr lang="en-US" b="1" i="0" dirty="0">
                <a:effectLst/>
                <a:latin typeface="BentonSansBook"/>
              </a:rPr>
              <a:t>Manual implementation of read-only OData calls to Database</a:t>
            </a:r>
          </a:p>
          <a:p>
            <a:pPr lvl="1"/>
            <a:r>
              <a:rPr lang="en-US" b="0" i="0" dirty="0">
                <a:effectLst/>
                <a:latin typeface="BentonSansBook"/>
              </a:rPr>
              <a:t>Instead of implementing yourself the read-only OData calls again and again when building SAP Gateway service in transaction SEGW, use the mapped data source or -better- the referenced data source option instead</a:t>
            </a:r>
            <a:endParaRPr lang="en-US" b="1" i="0" dirty="0">
              <a:effectLst/>
              <a:latin typeface="BentonSansBook"/>
            </a:endParaRPr>
          </a:p>
          <a:p>
            <a:r>
              <a:rPr lang="en-US" b="1" i="0" dirty="0">
                <a:effectLst/>
                <a:latin typeface="BentonSansBook"/>
              </a:rPr>
              <a:t>Business logic mixed with technical aspects</a:t>
            </a:r>
          </a:p>
          <a:p>
            <a:pPr lvl="1"/>
            <a:r>
              <a:rPr lang="en-US" b="0" i="0" dirty="0">
                <a:effectLst/>
                <a:latin typeface="BentonSansBook"/>
              </a:rPr>
              <a:t>encapsulate the different business logic paths of a given application and decouple them from surrounding technical aspects such as locks, authority checks, LUW handling and persistency. </a:t>
            </a:r>
            <a:endParaRPr lang="en-US" b="1" dirty="0">
              <a:latin typeface="BentonSansBook"/>
            </a:endParaRPr>
          </a:p>
          <a:p>
            <a:r>
              <a:rPr lang="en-US" b="1" i="0" dirty="0">
                <a:effectLst/>
                <a:latin typeface="BentonSansBook"/>
              </a:rPr>
              <a:t>Business logic mixed with protocol specific APIs</a:t>
            </a:r>
          </a:p>
          <a:p>
            <a:pPr lvl="1"/>
            <a:r>
              <a:rPr lang="en-US" b="0" i="0" dirty="0">
                <a:effectLst/>
                <a:latin typeface="BentonSansBook"/>
              </a:rPr>
              <a:t>Similarly to the previous recommendation, when manually implementing your SAP Gateway services in transaction SEGW, do not put your custom business logic directly in the predefined SAP Gateway extensions classes (ending with DPC_EXT), but instead decouple it, so it can be reused easily somewhere else</a:t>
            </a:r>
            <a:endParaRPr lang="en-IN" dirty="0"/>
          </a:p>
        </p:txBody>
      </p:sp>
    </p:spTree>
    <p:extLst>
      <p:ext uri="{BB962C8B-B14F-4D97-AF65-F5344CB8AC3E}">
        <p14:creationId xmlns:p14="http://schemas.microsoft.com/office/powerpoint/2010/main" val="13059824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E4E7-9DEB-2FB3-EE53-C68CFFEBA408}"/>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C25C8589-F25F-2A39-BDB1-7FE99BEDA998}"/>
              </a:ext>
            </a:extLst>
          </p:cNvPr>
          <p:cNvPicPr>
            <a:picLocks noGrp="1" noChangeAspect="1"/>
          </p:cNvPicPr>
          <p:nvPr>
            <p:ph idx="1"/>
          </p:nvPr>
        </p:nvPicPr>
        <p:blipFill>
          <a:blip r:embed="rId2"/>
          <a:stretch>
            <a:fillRect/>
          </a:stretch>
        </p:blipFill>
        <p:spPr>
          <a:xfrm>
            <a:off x="220783" y="1275768"/>
            <a:ext cx="8935758" cy="4779591"/>
          </a:xfrm>
        </p:spPr>
      </p:pic>
    </p:spTree>
    <p:extLst>
      <p:ext uri="{BB962C8B-B14F-4D97-AF65-F5344CB8AC3E}">
        <p14:creationId xmlns:p14="http://schemas.microsoft.com/office/powerpoint/2010/main" val="1623019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7AD63-86A8-C99B-4C4E-E589D2E9DD9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8750A2A-8D11-DB73-2AC5-BB9CE7F1E9EF}"/>
              </a:ext>
            </a:extLst>
          </p:cNvPr>
          <p:cNvPicPr>
            <a:picLocks noGrp="1" noChangeAspect="1"/>
          </p:cNvPicPr>
          <p:nvPr>
            <p:ph idx="1"/>
          </p:nvPr>
        </p:nvPicPr>
        <p:blipFill>
          <a:blip r:embed="rId2"/>
          <a:stretch>
            <a:fillRect/>
          </a:stretch>
        </p:blipFill>
        <p:spPr>
          <a:xfrm>
            <a:off x="162560" y="370205"/>
            <a:ext cx="10196559" cy="5492115"/>
          </a:xfrm>
        </p:spPr>
      </p:pic>
    </p:spTree>
    <p:extLst>
      <p:ext uri="{BB962C8B-B14F-4D97-AF65-F5344CB8AC3E}">
        <p14:creationId xmlns:p14="http://schemas.microsoft.com/office/powerpoint/2010/main" val="398067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CA1A-CD7F-4CA5-FBD6-AD46AD485D55}"/>
              </a:ext>
            </a:extLst>
          </p:cNvPr>
          <p:cNvSpPr>
            <a:spLocks noGrp="1"/>
          </p:cNvSpPr>
          <p:nvPr>
            <p:ph type="title"/>
          </p:nvPr>
        </p:nvSpPr>
        <p:spPr/>
        <p:txBody>
          <a:bodyPr/>
          <a:lstStyle/>
          <a:p>
            <a:r>
              <a:rPr lang="en-US" dirty="0"/>
              <a:t>Code on demand</a:t>
            </a:r>
          </a:p>
        </p:txBody>
      </p:sp>
      <p:sp>
        <p:nvSpPr>
          <p:cNvPr id="3" name="Content Placeholder 2">
            <a:extLst>
              <a:ext uri="{FF2B5EF4-FFF2-40B4-BE49-F238E27FC236}">
                <a16:creationId xmlns:a16="http://schemas.microsoft.com/office/drawing/2014/main" id="{CD26AF34-32C6-E8F6-13E4-2DE264CFB175}"/>
              </a:ext>
            </a:extLst>
          </p:cNvPr>
          <p:cNvSpPr>
            <a:spLocks noGrp="1"/>
          </p:cNvSpPr>
          <p:nvPr>
            <p:ph idx="1"/>
          </p:nvPr>
        </p:nvSpPr>
        <p:spPr>
          <a:xfrm>
            <a:off x="485775" y="1501775"/>
            <a:ext cx="10515600" cy="2517775"/>
          </a:xfrm>
        </p:spPr>
        <p:txBody>
          <a:bodyPr>
            <a:normAutofit lnSpcReduction="10000"/>
          </a:bodyPr>
          <a:lstStyle/>
          <a:p>
            <a:r>
              <a:rPr lang="en-US" dirty="0"/>
              <a:t>In REST architectural style, servers can temporarily extend or customize client functionality by transferring software programming code to the client. </a:t>
            </a:r>
          </a:p>
          <a:p>
            <a:pPr lvl="1"/>
            <a:r>
              <a:rPr lang="en-US" dirty="0"/>
              <a:t>For example, when you fill a registration form on any website, your browser immediately highlights any mistakes you make, such as incorrect phone numbers. It can do this because of the code sent by the server.</a:t>
            </a:r>
          </a:p>
        </p:txBody>
      </p:sp>
      <p:grpSp>
        <p:nvGrpSpPr>
          <p:cNvPr id="4" name="Group 3">
            <a:extLst>
              <a:ext uri="{FF2B5EF4-FFF2-40B4-BE49-F238E27FC236}">
                <a16:creationId xmlns:a16="http://schemas.microsoft.com/office/drawing/2014/main" id="{DC153731-B515-5839-D6B5-EEBA0512FC94}"/>
              </a:ext>
            </a:extLst>
          </p:cNvPr>
          <p:cNvGrpSpPr/>
          <p:nvPr/>
        </p:nvGrpSpPr>
        <p:grpSpPr>
          <a:xfrm>
            <a:off x="485775" y="4019550"/>
            <a:ext cx="8591550" cy="2362200"/>
            <a:chOff x="542925" y="3693261"/>
            <a:chExt cx="8591550" cy="2576809"/>
          </a:xfrm>
        </p:grpSpPr>
        <p:grpSp>
          <p:nvGrpSpPr>
            <p:cNvPr id="5" name="Group 4">
              <a:extLst>
                <a:ext uri="{FF2B5EF4-FFF2-40B4-BE49-F238E27FC236}">
                  <a16:creationId xmlns:a16="http://schemas.microsoft.com/office/drawing/2014/main" id="{398B7313-6952-8295-5998-EF3FAF040056}"/>
                </a:ext>
              </a:extLst>
            </p:cNvPr>
            <p:cNvGrpSpPr/>
            <p:nvPr/>
          </p:nvGrpSpPr>
          <p:grpSpPr>
            <a:xfrm>
              <a:off x="542925" y="4200525"/>
              <a:ext cx="8058150" cy="1676400"/>
              <a:chOff x="1133475" y="4152900"/>
              <a:chExt cx="6524625" cy="1295400"/>
            </a:xfrm>
          </p:grpSpPr>
          <p:grpSp>
            <p:nvGrpSpPr>
              <p:cNvPr id="11" name="Group 10">
                <a:extLst>
                  <a:ext uri="{FF2B5EF4-FFF2-40B4-BE49-F238E27FC236}">
                    <a16:creationId xmlns:a16="http://schemas.microsoft.com/office/drawing/2014/main" id="{D1849A27-2D19-7F58-8E6C-04DDF20247B2}"/>
                  </a:ext>
                </a:extLst>
              </p:cNvPr>
              <p:cNvGrpSpPr/>
              <p:nvPr/>
            </p:nvGrpSpPr>
            <p:grpSpPr>
              <a:xfrm>
                <a:off x="1133475" y="4152900"/>
                <a:ext cx="6524625" cy="1295400"/>
                <a:chOff x="1133475" y="4152900"/>
                <a:chExt cx="6524625" cy="1295400"/>
              </a:xfrm>
            </p:grpSpPr>
            <p:pic>
              <p:nvPicPr>
                <p:cNvPr id="16" name="Graphic 15" descr="Monitor with solid fill">
                  <a:extLst>
                    <a:ext uri="{FF2B5EF4-FFF2-40B4-BE49-F238E27FC236}">
                      <a16:creationId xmlns:a16="http://schemas.microsoft.com/office/drawing/2014/main" id="{93C46283-C906-C08B-07CF-52B337595E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17E3A307-51F7-F1ED-92F3-CF342CCB946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18" name="Graphic 17" descr="Syncing cloud with solid fill">
                  <a:extLst>
                    <a:ext uri="{FF2B5EF4-FFF2-40B4-BE49-F238E27FC236}">
                      <a16:creationId xmlns:a16="http://schemas.microsoft.com/office/drawing/2014/main" id="{A21A78E7-AD2F-89B5-DD65-0D4F5321D6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A9677A7E-CB3C-7618-6D57-9F1E33FF8767}"/>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0B729264-28D5-AC23-DCD8-70442F928AB7}"/>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8A638FB4-C4E4-FEB7-549A-8BB50F503D55}"/>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75D92AC4-7E20-595A-6B77-87A376B1A583}"/>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475579C5-7746-8FC5-B12A-5D23E83919A0}"/>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EECB5344-26CD-EB96-217C-04439A7493ED}"/>
                </a:ext>
              </a:extLst>
            </p:cNvPr>
            <p:cNvSpPr txBox="1"/>
            <p:nvPr/>
          </p:nvSpPr>
          <p:spPr>
            <a:xfrm>
              <a:off x="3589729" y="3708162"/>
              <a:ext cx="2008988" cy="402886"/>
            </a:xfrm>
            <a:prstGeom prst="rect">
              <a:avLst/>
            </a:prstGeom>
            <a:noFill/>
          </p:spPr>
          <p:txBody>
            <a:bodyPr wrap="square" rtlCol="0">
              <a:spAutoFit/>
            </a:bodyPr>
            <a:lstStyle/>
            <a:p>
              <a:r>
                <a:rPr lang="en-US" b="1" dirty="0">
                  <a:solidFill>
                    <a:schemeClr val="bg1"/>
                  </a:solidFill>
                </a:rPr>
                <a:t>Restful API</a:t>
              </a:r>
            </a:p>
          </p:txBody>
        </p:sp>
        <p:sp>
          <p:nvSpPr>
            <p:cNvPr id="8" name="TextBox 7">
              <a:extLst>
                <a:ext uri="{FF2B5EF4-FFF2-40B4-BE49-F238E27FC236}">
                  <a16:creationId xmlns:a16="http://schemas.microsoft.com/office/drawing/2014/main" id="{2204B870-5083-4FC8-362C-F86388A2E6F5}"/>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58C99409-E06C-D8A1-41CC-278304073E46}"/>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A7933C65-E35D-473E-B8BE-DE969D329B0A}"/>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Tree>
    <p:extLst>
      <p:ext uri="{BB962C8B-B14F-4D97-AF65-F5344CB8AC3E}">
        <p14:creationId xmlns:p14="http://schemas.microsoft.com/office/powerpoint/2010/main" val="3296811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AB87-BD99-0A0D-571F-46EFBDFEE76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9872389-9E9E-2858-6A78-C45B9F063F81}"/>
              </a:ext>
            </a:extLst>
          </p:cNvPr>
          <p:cNvSpPr>
            <a:spLocks noGrp="1"/>
          </p:cNvSpPr>
          <p:nvPr>
            <p:ph idx="1"/>
          </p:nvPr>
        </p:nvSpPr>
        <p:spPr/>
        <p:txBody>
          <a:bodyPr/>
          <a:lstStyle/>
          <a:p>
            <a:r>
              <a:rPr lang="en-US" b="0" i="0" dirty="0">
                <a:solidFill>
                  <a:srgbClr val="000000"/>
                </a:solidFill>
                <a:effectLst/>
                <a:latin typeface="BentonSansRegular"/>
              </a:rPr>
              <a:t>Use CDS as the one and only data modelling language</a:t>
            </a:r>
          </a:p>
          <a:p>
            <a:pPr algn="l">
              <a:buFont typeface="Arial" panose="020B0604020202020204" pitchFamily="34" charset="0"/>
              <a:buChar char="•"/>
            </a:pPr>
            <a:r>
              <a:rPr lang="en-US" b="0" i="0" dirty="0">
                <a:solidFill>
                  <a:srgbClr val="3C3C3C"/>
                </a:solidFill>
                <a:effectLst/>
                <a:latin typeface="BentonSansRegular"/>
              </a:rPr>
              <a:t>Use CDS and BOPF integration and get familiar with BOPF concepts like determinations, validations and actions</a:t>
            </a:r>
          </a:p>
          <a:p>
            <a:pPr algn="l">
              <a:buFont typeface="Arial" panose="020B0604020202020204" pitchFamily="34" charset="0"/>
              <a:buChar char="•"/>
            </a:pPr>
            <a:r>
              <a:rPr lang="en-US" b="0" i="0" dirty="0">
                <a:solidFill>
                  <a:srgbClr val="3C3C3C"/>
                </a:solidFill>
                <a:effectLst/>
                <a:latin typeface="BentonSansRegular"/>
              </a:rPr>
              <a:t>Use OData exposure @OData.publish:true or the Service Builder (SEGW) with Reference Data Sources for OData V2</a:t>
            </a:r>
          </a:p>
          <a:p>
            <a:pPr algn="l">
              <a:buFont typeface="Arial" panose="020B0604020202020204" pitchFamily="34" charset="0"/>
              <a:buChar char="•"/>
            </a:pPr>
            <a:r>
              <a:rPr lang="en-US" b="0" i="0" dirty="0">
                <a:solidFill>
                  <a:srgbClr val="3C3C3C"/>
                </a:solidFill>
                <a:effectLst/>
                <a:latin typeface="BentonSansRegular"/>
              </a:rPr>
              <a:t>Avoid DPC / MPC specific coding wherever possible</a:t>
            </a:r>
          </a:p>
          <a:p>
            <a:endParaRPr lang="en-IN" dirty="0"/>
          </a:p>
        </p:txBody>
      </p:sp>
    </p:spTree>
    <p:extLst>
      <p:ext uri="{BB962C8B-B14F-4D97-AF65-F5344CB8AC3E}">
        <p14:creationId xmlns:p14="http://schemas.microsoft.com/office/powerpoint/2010/main" val="3094626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24" name="Object 2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24"/>
          <p:cNvSpPr/>
          <p:nvPr/>
        </p:nvSpPr>
        <p:spPr>
          <a:xfrm>
            <a:off x="3019678" y="208311"/>
            <a:ext cx="5338334" cy="5713790"/>
          </a:xfrm>
          <a:prstGeom prst="rect">
            <a:avLst/>
          </a:prstGeom>
          <a:solidFill>
            <a:srgbClr val="FFFFFF">
              <a:alpha val="80000"/>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Title 1"/>
          <p:cNvSpPr txBox="1">
            <a:spLocks/>
          </p:cNvSpPr>
          <p:nvPr/>
        </p:nvSpPr>
        <p:spPr>
          <a:xfrm>
            <a:off x="3186693" y="594802"/>
            <a:ext cx="3289300" cy="794669"/>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4000" dirty="0">
                <a:solidFill>
                  <a:schemeClr val="accent4"/>
                </a:solidFill>
                <a:latin typeface="Source Sans Pro Black" panose="020B0803030403020204" pitchFamily="34" charset="-18"/>
              </a:rPr>
              <a:t>THANK YOU</a:t>
            </a:r>
          </a:p>
        </p:txBody>
      </p:sp>
      <p:sp>
        <p:nvSpPr>
          <p:cNvPr id="27" name="Title 1"/>
          <p:cNvSpPr txBox="1">
            <a:spLocks/>
          </p:cNvSpPr>
          <p:nvPr/>
        </p:nvSpPr>
        <p:spPr>
          <a:xfrm>
            <a:off x="3300489" y="1439273"/>
            <a:ext cx="4776712" cy="1989727"/>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a:solidFill>
                  <a:schemeClr val="tx1"/>
                </a:solidFill>
                <a:latin typeface="Source Sans Pro Semibold" panose="020B0603030403020204" pitchFamily="34" charset="-18"/>
              </a:rPr>
              <a:t>CONTACT</a:t>
            </a:r>
          </a:p>
          <a:p>
            <a:pPr>
              <a:tabLst>
                <a:tab pos="3051175" algn="r"/>
              </a:tabLst>
            </a:pPr>
            <a:r>
              <a:rPr lang="en-US" sz="1600" b="1" dirty="0">
                <a:solidFill>
                  <a:schemeClr val="tx1"/>
                </a:solidFill>
                <a:latin typeface="Source Sans Pro Light" panose="020B0403030403020204" pitchFamily="34" charset="-18"/>
              </a:rPr>
              <a:t>Ram Niwas</a:t>
            </a:r>
            <a:endParaRPr lang="pl-PL" sz="1600" b="1" dirty="0">
              <a:solidFill>
                <a:schemeClr val="tx1"/>
              </a:solidFill>
              <a:latin typeface="Source Sans Pro Light" panose="020B0403030403020204" pitchFamily="34" charset="-18"/>
            </a:endParaRPr>
          </a:p>
          <a:p>
            <a:pPr>
              <a:tabLst>
                <a:tab pos="3051175" algn="r"/>
              </a:tabLst>
            </a:pPr>
            <a:endParaRPr lang="en-US" sz="1600" b="1" dirty="0">
              <a:solidFill>
                <a:schemeClr val="tx1"/>
              </a:solidFill>
              <a:latin typeface="Source Sans Pro Light" panose="020B0403030403020204" pitchFamily="34" charset="-18"/>
            </a:endParaRPr>
          </a:p>
          <a:p>
            <a:pPr>
              <a:tabLst>
                <a:tab pos="3051175" algn="r"/>
              </a:tabLst>
            </a:pPr>
            <a:r>
              <a:rPr lang="en-US" sz="1600" b="1" dirty="0">
                <a:solidFill>
                  <a:schemeClr val="tx1"/>
                </a:solidFill>
                <a:latin typeface="Source Sans Pro Light" panose="020B0403030403020204" pitchFamily="34" charset="-18"/>
              </a:rPr>
              <a:t>LinkedIn :-  </a:t>
            </a:r>
            <a:r>
              <a:rPr lang="en-US" sz="1600" b="1" dirty="0">
                <a:solidFill>
                  <a:schemeClr val="tx1"/>
                </a:solidFill>
                <a:latin typeface="Source Sans Pro Light" panose="020B0403030403020204" pitchFamily="34" charset="-18"/>
                <a:hlinkClick r:id="rId6"/>
              </a:rPr>
              <a:t>https://www.linkedin.com/in/ram-niwas-04/</a:t>
            </a:r>
            <a:endParaRPr lang="en-US" sz="1600" b="1" dirty="0">
              <a:solidFill>
                <a:schemeClr val="tx1"/>
              </a:solidFill>
              <a:latin typeface="Source Sans Pro Light" panose="020B0403030403020204" pitchFamily="34" charset="-18"/>
            </a:endParaRPr>
          </a:p>
          <a:p>
            <a:pPr>
              <a:tabLst>
                <a:tab pos="3051175" algn="r"/>
              </a:tabLst>
            </a:pPr>
            <a:endParaRPr lang="en-US" sz="1600" b="1" dirty="0">
              <a:solidFill>
                <a:schemeClr val="tx1"/>
              </a:solidFill>
              <a:latin typeface="Source Sans Pro Light" panose="020B0403030403020204" pitchFamily="34" charset="-18"/>
            </a:endParaRPr>
          </a:p>
          <a:p>
            <a:pPr>
              <a:tabLst>
                <a:tab pos="3051175" algn="r"/>
              </a:tabLst>
            </a:pPr>
            <a:r>
              <a:rPr lang="en-US" sz="1600" b="1" dirty="0">
                <a:solidFill>
                  <a:schemeClr val="tx1"/>
                </a:solidFill>
                <a:latin typeface="Source Sans Pro Light" panose="020B0403030403020204" pitchFamily="34" charset="-18"/>
              </a:rPr>
              <a:t>FB group :-https://www.facebook.com/groups/586730659057346/</a:t>
            </a:r>
          </a:p>
          <a:p>
            <a:pPr>
              <a:tabLst>
                <a:tab pos="3051175" algn="r"/>
              </a:tabLst>
            </a:pPr>
            <a:endParaRPr lang="en-US" sz="1600" dirty="0">
              <a:solidFill>
                <a:schemeClr val="tx1"/>
              </a:solidFill>
              <a:latin typeface="Source Sans Pro Light" panose="020B0403030403020204" pitchFamily="34" charset="-18"/>
            </a:endParaRPr>
          </a:p>
          <a:p>
            <a:pPr>
              <a:tabLst>
                <a:tab pos="3051175" algn="r"/>
              </a:tabLst>
            </a:pPr>
            <a:endParaRPr lang="en-US" sz="1600" dirty="0">
              <a:solidFill>
                <a:schemeClr val="tx1"/>
              </a:solidFill>
              <a:latin typeface="Source Sans Pro Light" panose="020B0403030403020204" pitchFamily="34" charset="-18"/>
            </a:endParaRPr>
          </a:p>
          <a:p>
            <a:pPr>
              <a:tabLst>
                <a:tab pos="3051175" algn="r"/>
              </a:tabLst>
            </a:pPr>
            <a:endParaRPr lang="en-US" sz="1600" dirty="0">
              <a:solidFill>
                <a:schemeClr val="accent4"/>
              </a:solidFill>
              <a:latin typeface="Source Sans Pro Light" panose="020B0403030403020204" pitchFamily="34" charset="-18"/>
            </a:endParaRPr>
          </a:p>
          <a:p>
            <a:pPr>
              <a:tabLst>
                <a:tab pos="3051175" algn="r"/>
              </a:tabLst>
            </a:pPr>
            <a:endParaRPr lang="pl-PL" sz="1600" dirty="0">
              <a:solidFill>
                <a:schemeClr val="accent4"/>
              </a:solidFill>
              <a:latin typeface="Source Sans Pro Light" panose="020B0403030403020204" pitchFamily="34" charset="-18"/>
            </a:endParaRPr>
          </a:p>
          <a:p>
            <a:pPr>
              <a:tabLst>
                <a:tab pos="3051175" algn="r"/>
              </a:tabLst>
            </a:pPr>
            <a:endParaRPr lang="pl-PL" sz="1600" dirty="0">
              <a:solidFill>
                <a:schemeClr val="accent4"/>
              </a:solidFill>
              <a:latin typeface="Source Sans Pro Light" panose="020B0403030403020204" pitchFamily="34" charset="-18"/>
            </a:endParaRPr>
          </a:p>
          <a:p>
            <a:pPr>
              <a:tabLst>
                <a:tab pos="3051175" algn="r"/>
              </a:tabLst>
            </a:pPr>
            <a:endParaRPr lang="en-US" sz="1400" dirty="0">
              <a:solidFill>
                <a:schemeClr val="tx1">
                  <a:lumMod val="75000"/>
                  <a:lumOff val="25000"/>
                </a:schemeClr>
              </a:solidFill>
              <a:latin typeface="Source Sans Pro Light" panose="020B0403030403020204" pitchFamily="34" charset="-18"/>
            </a:endParaRPr>
          </a:p>
        </p:txBody>
      </p:sp>
      <p:cxnSp>
        <p:nvCxnSpPr>
          <p:cNvPr id="3" name="Straight Connector 2"/>
          <p:cNvCxnSpPr/>
          <p:nvPr/>
        </p:nvCxnSpPr>
        <p:spPr>
          <a:xfrm>
            <a:off x="1446288" y="3792794"/>
            <a:ext cx="3087108" cy="17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descr="Diagram&#10;&#10;Description automatically generated with medium confidence">
            <a:extLst>
              <a:ext uri="{FF2B5EF4-FFF2-40B4-BE49-F238E27FC236}">
                <a16:creationId xmlns:a16="http://schemas.microsoft.com/office/drawing/2014/main" id="{398F2512-B50D-1ADB-19A3-2457E8ECF44D}"/>
              </a:ext>
            </a:extLst>
          </p:cNvPr>
          <p:cNvPicPr>
            <a:picLocks noChangeAspect="1"/>
          </p:cNvPicPr>
          <p:nvPr/>
        </p:nvPicPr>
        <p:blipFill>
          <a:blip r:embed="rId7"/>
          <a:stretch>
            <a:fillRect/>
          </a:stretch>
        </p:blipFill>
        <p:spPr>
          <a:xfrm>
            <a:off x="4831343" y="3518778"/>
            <a:ext cx="2184400" cy="2184400"/>
          </a:xfrm>
          <a:prstGeom prst="rect">
            <a:avLst/>
          </a:prstGeom>
        </p:spPr>
      </p:pic>
    </p:spTree>
    <p:extLst>
      <p:ext uri="{BB962C8B-B14F-4D97-AF65-F5344CB8AC3E}">
        <p14:creationId xmlns:p14="http://schemas.microsoft.com/office/powerpoint/2010/main" val="14750903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B0E4-860B-EFB7-DFB8-C0A1EA865684}"/>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2C89C7-0E4D-0FBC-DFFA-F7799443BFE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23608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extLst>
              <p:ext uri="{D42A27DB-BD31-4B8C-83A1-F6EECF244321}">
                <p14:modId xmlns:p14="http://schemas.microsoft.com/office/powerpoint/2010/main" val="37477048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24" name="Object 2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Placeholder 6"/>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t="7809" b="7809"/>
          <a:stretch>
            <a:fillRect/>
          </a:stretch>
        </p:blipFill>
        <p:spPr/>
      </p:pic>
      <p:sp>
        <p:nvSpPr>
          <p:cNvPr id="25" name="Rectangle 24"/>
          <p:cNvSpPr/>
          <p:nvPr/>
        </p:nvSpPr>
        <p:spPr>
          <a:xfrm>
            <a:off x="1079399" y="424543"/>
            <a:ext cx="3846286" cy="5214257"/>
          </a:xfrm>
          <a:prstGeom prst="rect">
            <a:avLst/>
          </a:prstGeom>
          <a:solidFill>
            <a:srgbClr val="FFFFFF">
              <a:alpha val="80000"/>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Title 1"/>
          <p:cNvSpPr txBox="1">
            <a:spLocks/>
          </p:cNvSpPr>
          <p:nvPr/>
        </p:nvSpPr>
        <p:spPr>
          <a:xfrm>
            <a:off x="1332492" y="872122"/>
            <a:ext cx="3289300" cy="914400"/>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4000" dirty="0">
                <a:solidFill>
                  <a:schemeClr val="accent4"/>
                </a:solidFill>
                <a:latin typeface="Source Sans Pro Black" panose="020B0803030403020204" pitchFamily="34" charset="-18"/>
              </a:rPr>
              <a:t>THANK YOU</a:t>
            </a:r>
          </a:p>
        </p:txBody>
      </p:sp>
      <p:sp>
        <p:nvSpPr>
          <p:cNvPr id="27" name="Title 1"/>
          <p:cNvSpPr txBox="1">
            <a:spLocks/>
          </p:cNvSpPr>
          <p:nvPr/>
        </p:nvSpPr>
        <p:spPr>
          <a:xfrm>
            <a:off x="1332492" y="1971251"/>
            <a:ext cx="3289300" cy="3414486"/>
          </a:xfrm>
          <a:prstGeom prst="rect">
            <a:avLst/>
          </a:prstGeom>
          <a:noFill/>
        </p:spPr>
        <p:txBody>
          <a:bodyPr/>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a:solidFill>
                  <a:schemeClr val="tx1"/>
                </a:solidFill>
                <a:latin typeface="Source Sans Pro Semibold" panose="020B0603030403020204" pitchFamily="34" charset="-18"/>
              </a:rPr>
              <a:t>CONTACT</a:t>
            </a:r>
            <a:endParaRPr lang="pl-PL" sz="2000" dirty="0">
              <a:solidFill>
                <a:schemeClr val="tx1"/>
              </a:solidFill>
              <a:latin typeface="Source Sans Pro Semibold" panose="020B0603030403020204" pitchFamily="34" charset="-18"/>
            </a:endParaRPr>
          </a:p>
          <a:p>
            <a:endParaRPr lang="en-US" sz="2000" dirty="0">
              <a:solidFill>
                <a:schemeClr val="tx1"/>
              </a:solidFill>
              <a:latin typeface="Source Sans Pro Semibold" panose="020B0603030403020204" pitchFamily="34" charset="-18"/>
            </a:endParaRPr>
          </a:p>
          <a:p>
            <a:pPr>
              <a:tabLst>
                <a:tab pos="3051175" algn="r"/>
              </a:tabLst>
            </a:pPr>
            <a:r>
              <a:rPr lang="en-US" sz="1600" dirty="0">
                <a:solidFill>
                  <a:schemeClr val="tx1"/>
                </a:solidFill>
                <a:latin typeface="Source Sans Pro Light" panose="020B0403030403020204" pitchFamily="34" charset="-18"/>
              </a:rPr>
              <a:t>Ram Niwas</a:t>
            </a:r>
            <a:endParaRPr lang="pl-PL" sz="1600" dirty="0">
              <a:solidFill>
                <a:schemeClr val="tx1"/>
              </a:solidFill>
              <a:latin typeface="Source Sans Pro Light" panose="020B0403030403020204" pitchFamily="34" charset="-18"/>
            </a:endParaRPr>
          </a:p>
          <a:p>
            <a:pPr>
              <a:tabLst>
                <a:tab pos="3051175" algn="r"/>
              </a:tabLst>
            </a:pPr>
            <a:r>
              <a:rPr lang="en-US" sz="1600" dirty="0">
                <a:solidFill>
                  <a:schemeClr val="tx1"/>
                </a:solidFill>
                <a:latin typeface="Source Sans Pro Light" panose="020B0403030403020204" pitchFamily="34" charset="-18"/>
              </a:rPr>
              <a:t>99808 33663</a:t>
            </a:r>
          </a:p>
          <a:p>
            <a:pPr>
              <a:tabLst>
                <a:tab pos="3051175" algn="r"/>
              </a:tabLst>
            </a:pPr>
            <a:r>
              <a:rPr lang="en-US" sz="1600" dirty="0">
                <a:solidFill>
                  <a:schemeClr val="tx1"/>
                </a:solidFill>
                <a:latin typeface="Source Sans Pro Light" panose="020B0403030403020204" pitchFamily="34" charset="-18"/>
              </a:rPr>
              <a:t>Ram.Niwas@accenture.com</a:t>
            </a:r>
          </a:p>
          <a:p>
            <a:pPr>
              <a:tabLst>
                <a:tab pos="3051175" algn="r"/>
              </a:tabLst>
            </a:pPr>
            <a:endParaRPr lang="en-US" sz="1600" dirty="0">
              <a:solidFill>
                <a:schemeClr val="accent4"/>
              </a:solidFill>
              <a:latin typeface="Source Sans Pro Light" panose="020B0403030403020204" pitchFamily="34" charset="-18"/>
            </a:endParaRPr>
          </a:p>
          <a:p>
            <a:pPr>
              <a:tabLst>
                <a:tab pos="3051175" algn="r"/>
              </a:tabLst>
            </a:pPr>
            <a:endParaRPr lang="pl-PL" sz="1600" dirty="0">
              <a:solidFill>
                <a:schemeClr val="accent4"/>
              </a:solidFill>
              <a:latin typeface="Source Sans Pro Light" panose="020B0403030403020204" pitchFamily="34" charset="-18"/>
            </a:endParaRPr>
          </a:p>
          <a:p>
            <a:pPr>
              <a:tabLst>
                <a:tab pos="3051175" algn="r"/>
              </a:tabLst>
            </a:pPr>
            <a:endParaRPr lang="pl-PL" sz="1600" dirty="0">
              <a:solidFill>
                <a:schemeClr val="accent4"/>
              </a:solidFill>
              <a:latin typeface="Source Sans Pro Light" panose="020B0403030403020204" pitchFamily="34" charset="-18"/>
            </a:endParaRPr>
          </a:p>
          <a:p>
            <a:pPr>
              <a:tabLst>
                <a:tab pos="3051175" algn="r"/>
              </a:tabLst>
            </a:pPr>
            <a:r>
              <a:rPr lang="en-US" sz="1400" dirty="0">
                <a:solidFill>
                  <a:schemeClr val="tx1">
                    <a:lumMod val="75000"/>
                    <a:lumOff val="25000"/>
                  </a:schemeClr>
                </a:solidFill>
                <a:latin typeface="Source Sans Pro Light" panose="020B0403030403020204" pitchFamily="34" charset="-18"/>
              </a:rPr>
              <a:t>Accenture - </a:t>
            </a:r>
            <a:r>
              <a:rPr lang="pl-PL" sz="1400" dirty="0">
                <a:solidFill>
                  <a:schemeClr val="tx1">
                    <a:lumMod val="75000"/>
                    <a:lumOff val="25000"/>
                  </a:schemeClr>
                </a:solidFill>
                <a:latin typeface="Source Sans Pro Light" panose="020B0403030403020204" pitchFamily="34" charset="-18"/>
              </a:rPr>
              <a:t>B</a:t>
            </a:r>
            <a:r>
              <a:rPr lang="en-US" sz="1400" dirty="0">
                <a:solidFill>
                  <a:schemeClr val="tx1">
                    <a:lumMod val="75000"/>
                    <a:lumOff val="25000"/>
                  </a:schemeClr>
                </a:solidFill>
                <a:latin typeface="Source Sans Pro Light" panose="020B0403030403020204" pitchFamily="34" charset="-18"/>
              </a:rPr>
              <a:t>a</a:t>
            </a:r>
            <a:r>
              <a:rPr lang="pl-PL" sz="1400" dirty="0">
                <a:solidFill>
                  <a:schemeClr val="tx1">
                    <a:lumMod val="75000"/>
                    <a:lumOff val="25000"/>
                  </a:schemeClr>
                </a:solidFill>
                <a:latin typeface="Source Sans Pro Light" panose="020B0403030403020204" pitchFamily="34" charset="-18"/>
              </a:rPr>
              <a:t>ng 10 </a:t>
            </a:r>
            <a:endParaRPr lang="en-US" sz="1400" dirty="0">
              <a:solidFill>
                <a:schemeClr val="tx1">
                  <a:lumMod val="75000"/>
                  <a:lumOff val="25000"/>
                </a:schemeClr>
              </a:solidFill>
              <a:latin typeface="Source Sans Pro Light" panose="020B0403030403020204" pitchFamily="34" charset="-18"/>
            </a:endParaRPr>
          </a:p>
          <a:p>
            <a:pPr>
              <a:tabLst>
                <a:tab pos="3051175" algn="r"/>
              </a:tabLst>
            </a:pPr>
            <a:r>
              <a:rPr lang="pl-PL" sz="1400" dirty="0">
                <a:solidFill>
                  <a:schemeClr val="tx1">
                    <a:lumMod val="75000"/>
                    <a:lumOff val="25000"/>
                  </a:schemeClr>
                </a:solidFill>
                <a:latin typeface="Source Sans Pro Light" panose="020B0403030403020204" pitchFamily="34" charset="-18"/>
              </a:rPr>
              <a:t>Bagmane Technology -Twr A</a:t>
            </a:r>
            <a:endParaRPr lang="en-US" sz="1400" dirty="0">
              <a:solidFill>
                <a:schemeClr val="tx1">
                  <a:lumMod val="75000"/>
                  <a:lumOff val="25000"/>
                </a:schemeClr>
              </a:solidFill>
              <a:latin typeface="Source Sans Pro Light" panose="020B0403030403020204" pitchFamily="34" charset="-18"/>
            </a:endParaRPr>
          </a:p>
          <a:p>
            <a:pPr>
              <a:tabLst>
                <a:tab pos="3051175" algn="r"/>
              </a:tabLst>
            </a:pPr>
            <a:endParaRPr lang="en-US" sz="1400" dirty="0">
              <a:solidFill>
                <a:schemeClr val="tx1">
                  <a:lumMod val="75000"/>
                  <a:lumOff val="25000"/>
                </a:schemeClr>
              </a:solidFill>
              <a:latin typeface="Source Sans Pro Light" panose="020B0403030403020204" pitchFamily="34" charset="-18"/>
            </a:endParaRPr>
          </a:p>
          <a:p>
            <a:pPr>
              <a:tabLst>
                <a:tab pos="3051175" algn="r"/>
              </a:tabLst>
            </a:pPr>
            <a:r>
              <a:rPr lang="en-US" sz="1400" dirty="0">
                <a:solidFill>
                  <a:schemeClr val="tx1">
                    <a:lumMod val="75000"/>
                    <a:lumOff val="25000"/>
                  </a:schemeClr>
                </a:solidFill>
                <a:latin typeface="Source Sans Pro Light" panose="020B0403030403020204" pitchFamily="34" charset="-18"/>
              </a:rPr>
              <a:t>Bengaluru</a:t>
            </a:r>
          </a:p>
        </p:txBody>
      </p:sp>
      <p:cxnSp>
        <p:nvCxnSpPr>
          <p:cNvPr id="16" name="Straight Connector 15"/>
          <p:cNvCxnSpPr/>
          <p:nvPr/>
        </p:nvCxnSpPr>
        <p:spPr>
          <a:xfrm>
            <a:off x="4168890" y="1453291"/>
            <a:ext cx="4529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1446288" y="3792794"/>
            <a:ext cx="3087108" cy="17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3997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8541-49B1-E5B3-0CF5-FEDFFCF42E79}"/>
              </a:ext>
            </a:extLst>
          </p:cNvPr>
          <p:cNvSpPr>
            <a:spLocks noGrp="1"/>
          </p:cNvSpPr>
          <p:nvPr>
            <p:ph type="title"/>
          </p:nvPr>
        </p:nvSpPr>
        <p:spPr>
          <a:xfrm>
            <a:off x="-695325" y="79375"/>
            <a:ext cx="10515600" cy="1008063"/>
          </a:xfrm>
        </p:spPr>
        <p:txBody>
          <a:bodyPr/>
          <a:lstStyle/>
          <a:p>
            <a:r>
              <a:rPr lang="en-US" dirty="0"/>
              <a:t>Paging</a:t>
            </a:r>
          </a:p>
        </p:txBody>
      </p:sp>
      <p:sp>
        <p:nvSpPr>
          <p:cNvPr id="3" name="Content Placeholder 2">
            <a:extLst>
              <a:ext uri="{FF2B5EF4-FFF2-40B4-BE49-F238E27FC236}">
                <a16:creationId xmlns:a16="http://schemas.microsoft.com/office/drawing/2014/main" id="{55802805-12A2-C4C4-CAEC-7A32F06D7973}"/>
              </a:ext>
            </a:extLst>
          </p:cNvPr>
          <p:cNvSpPr>
            <a:spLocks noGrp="1"/>
          </p:cNvSpPr>
          <p:nvPr>
            <p:ph idx="1"/>
          </p:nvPr>
        </p:nvSpPr>
        <p:spPr>
          <a:xfrm>
            <a:off x="133350" y="1006474"/>
            <a:ext cx="10515599" cy="5051425"/>
          </a:xfrm>
        </p:spPr>
        <p:txBody>
          <a:bodyPr>
            <a:normAutofit/>
          </a:bodyPr>
          <a:lstStyle/>
          <a:p>
            <a:r>
              <a:rPr lang="en-US" dirty="0"/>
              <a:t>Client-side paging :- The client decides how many records it wants to load and asks the server that many records. </a:t>
            </a:r>
          </a:p>
          <a:p>
            <a:pPr marL="457200" lvl="1" indent="0">
              <a:buNone/>
            </a:pPr>
            <a:r>
              <a:rPr lang="en-US" dirty="0"/>
              <a:t>  That is achieved by using </a:t>
            </a:r>
            <a:r>
              <a:rPr lang="en-US" b="1" dirty="0"/>
              <a:t>$skip </a:t>
            </a:r>
            <a:r>
              <a:rPr lang="en-US" dirty="0"/>
              <a:t>and </a:t>
            </a:r>
            <a:r>
              <a:rPr lang="en-US" b="1" dirty="0"/>
              <a:t>$top </a:t>
            </a:r>
            <a:r>
              <a:rPr lang="en-US" dirty="0"/>
              <a:t>query  options</a:t>
            </a:r>
          </a:p>
          <a:p>
            <a:pPr marL="457200" lvl="1" indent="0">
              <a:buNone/>
            </a:pPr>
            <a:endParaRPr lang="en-US" dirty="0"/>
          </a:p>
          <a:p>
            <a:r>
              <a:rPr lang="en-US" dirty="0"/>
              <a:t>Server-side paging  :- In Server side paging, even if the client requests all the records, the server will only return a portion of the results.</a:t>
            </a:r>
          </a:p>
          <a:p>
            <a:pPr lvl="1"/>
            <a:r>
              <a:rPr lang="en-US" dirty="0"/>
              <a:t>Server provide a “next link” information, which can be followed to get the next portion and so on. </a:t>
            </a:r>
          </a:p>
          <a:p>
            <a:pPr lvl="1"/>
            <a:r>
              <a:rPr lang="en-US" dirty="0"/>
              <a:t>This we can achieve by using </a:t>
            </a:r>
            <a:r>
              <a:rPr lang="en-US" b="1" dirty="0"/>
              <a:t>$</a:t>
            </a:r>
            <a:r>
              <a:rPr lang="en-US" b="1" dirty="0" err="1"/>
              <a:t>skiptoken</a:t>
            </a:r>
            <a:endParaRPr lang="en-US" b="1" dirty="0"/>
          </a:p>
          <a:p>
            <a:pPr marL="457200" lvl="1" indent="0">
              <a:buNone/>
            </a:pPr>
            <a:r>
              <a:rPr lang="en-US" dirty="0"/>
              <a:t>  query options.</a:t>
            </a:r>
          </a:p>
        </p:txBody>
      </p:sp>
    </p:spTree>
    <p:extLst>
      <p:ext uri="{BB962C8B-B14F-4D97-AF65-F5344CB8AC3E}">
        <p14:creationId xmlns:p14="http://schemas.microsoft.com/office/powerpoint/2010/main" val="865913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F81-4E64-A91F-626B-F69FB2FDD7E6}"/>
              </a:ext>
            </a:extLst>
          </p:cNvPr>
          <p:cNvSpPr>
            <a:spLocks noGrp="1"/>
          </p:cNvSpPr>
          <p:nvPr>
            <p:ph type="title"/>
          </p:nvPr>
        </p:nvSpPr>
        <p:spPr>
          <a:xfrm>
            <a:off x="838200" y="177005"/>
            <a:ext cx="10515600" cy="1008063"/>
          </a:xfrm>
        </p:spPr>
        <p:txBody>
          <a:bodyPr/>
          <a:lstStyle/>
          <a:p>
            <a:r>
              <a:rPr lang="en-US" dirty="0"/>
              <a:t>ODATA REST API</a:t>
            </a:r>
          </a:p>
        </p:txBody>
      </p:sp>
      <p:sp>
        <p:nvSpPr>
          <p:cNvPr id="3" name="Content Placeholder 2">
            <a:extLst>
              <a:ext uri="{FF2B5EF4-FFF2-40B4-BE49-F238E27FC236}">
                <a16:creationId xmlns:a16="http://schemas.microsoft.com/office/drawing/2014/main" id="{539D690F-B573-6D0A-06FF-3EA7DEAAB672}"/>
              </a:ext>
            </a:extLst>
          </p:cNvPr>
          <p:cNvSpPr>
            <a:spLocks noGrp="1"/>
          </p:cNvSpPr>
          <p:nvPr>
            <p:ph idx="1"/>
          </p:nvPr>
        </p:nvSpPr>
        <p:spPr>
          <a:xfrm>
            <a:off x="542925" y="1655762"/>
            <a:ext cx="10896600" cy="4878388"/>
          </a:xfrm>
        </p:spPr>
        <p:txBody>
          <a:bodyPr>
            <a:normAutofit/>
          </a:bodyPr>
          <a:lstStyle/>
          <a:p>
            <a:r>
              <a:rPr lang="en-US" dirty="0"/>
              <a:t>Representational State Transfer (REST)  :- It is a software architecture that imposes conditions on how an API should work</a:t>
            </a:r>
          </a:p>
          <a:p>
            <a:endParaRPr lang="en-US" dirty="0"/>
          </a:p>
          <a:p>
            <a:r>
              <a:rPr lang="en-US" dirty="0"/>
              <a:t>Principles of the REST architectural style</a:t>
            </a:r>
          </a:p>
          <a:p>
            <a:pPr lvl="1"/>
            <a:r>
              <a:rPr lang="en-US" dirty="0"/>
              <a:t>Uniform interface</a:t>
            </a:r>
          </a:p>
          <a:p>
            <a:pPr lvl="1"/>
            <a:r>
              <a:rPr lang="en-US" dirty="0"/>
              <a:t>Statelessness</a:t>
            </a:r>
          </a:p>
          <a:p>
            <a:pPr lvl="1"/>
            <a:r>
              <a:rPr lang="en-US" dirty="0"/>
              <a:t>Layered system</a:t>
            </a:r>
          </a:p>
          <a:p>
            <a:pPr lvl="1"/>
            <a:r>
              <a:rPr lang="en-US" dirty="0"/>
              <a:t>Cacheability</a:t>
            </a:r>
          </a:p>
          <a:p>
            <a:pPr lvl="1"/>
            <a:r>
              <a:rPr lang="en-US" dirty="0"/>
              <a:t>Code on demand</a:t>
            </a:r>
          </a:p>
          <a:p>
            <a:pPr lvl="1"/>
            <a:endParaRPr lang="en-US" dirty="0"/>
          </a:p>
        </p:txBody>
      </p:sp>
    </p:spTree>
    <p:extLst>
      <p:ext uri="{BB962C8B-B14F-4D97-AF65-F5344CB8AC3E}">
        <p14:creationId xmlns:p14="http://schemas.microsoft.com/office/powerpoint/2010/main" val="2254826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00BC-B75B-C01F-F60F-D61C0748CCB0}"/>
              </a:ext>
            </a:extLst>
          </p:cNvPr>
          <p:cNvSpPr>
            <a:spLocks noGrp="1"/>
          </p:cNvSpPr>
          <p:nvPr>
            <p:ph type="title"/>
          </p:nvPr>
        </p:nvSpPr>
        <p:spPr/>
        <p:txBody>
          <a:bodyPr/>
          <a:lstStyle/>
          <a:p>
            <a:r>
              <a:rPr lang="en-US" dirty="0"/>
              <a:t>OData as Web-SQL.</a:t>
            </a:r>
          </a:p>
        </p:txBody>
      </p:sp>
      <p:grpSp>
        <p:nvGrpSpPr>
          <p:cNvPr id="19" name="Group 18">
            <a:extLst>
              <a:ext uri="{FF2B5EF4-FFF2-40B4-BE49-F238E27FC236}">
                <a16:creationId xmlns:a16="http://schemas.microsoft.com/office/drawing/2014/main" id="{D0B9DB5B-E7A5-A698-1316-2228EA309380}"/>
              </a:ext>
            </a:extLst>
          </p:cNvPr>
          <p:cNvGrpSpPr/>
          <p:nvPr/>
        </p:nvGrpSpPr>
        <p:grpSpPr>
          <a:xfrm>
            <a:off x="1019175" y="2140595"/>
            <a:ext cx="8591550" cy="2576809"/>
            <a:chOff x="542925" y="3693261"/>
            <a:chExt cx="8591550" cy="2576809"/>
          </a:xfrm>
        </p:grpSpPr>
        <p:grpSp>
          <p:nvGrpSpPr>
            <p:cNvPr id="20" name="Group 19">
              <a:extLst>
                <a:ext uri="{FF2B5EF4-FFF2-40B4-BE49-F238E27FC236}">
                  <a16:creationId xmlns:a16="http://schemas.microsoft.com/office/drawing/2014/main" id="{D93EF36D-8DF1-FE5A-F66A-D559C3C5DB71}"/>
                </a:ext>
              </a:extLst>
            </p:cNvPr>
            <p:cNvGrpSpPr/>
            <p:nvPr/>
          </p:nvGrpSpPr>
          <p:grpSpPr>
            <a:xfrm>
              <a:off x="542925" y="4200525"/>
              <a:ext cx="8058150" cy="1676400"/>
              <a:chOff x="1133475" y="4152900"/>
              <a:chExt cx="6524625" cy="1295400"/>
            </a:xfrm>
          </p:grpSpPr>
          <p:grpSp>
            <p:nvGrpSpPr>
              <p:cNvPr id="26" name="Group 25">
                <a:extLst>
                  <a:ext uri="{FF2B5EF4-FFF2-40B4-BE49-F238E27FC236}">
                    <a16:creationId xmlns:a16="http://schemas.microsoft.com/office/drawing/2014/main" id="{C225EAE5-656B-285C-403A-8D8F4DF698AD}"/>
                  </a:ext>
                </a:extLst>
              </p:cNvPr>
              <p:cNvGrpSpPr/>
              <p:nvPr/>
            </p:nvGrpSpPr>
            <p:grpSpPr>
              <a:xfrm>
                <a:off x="1133475" y="4152900"/>
                <a:ext cx="6524625" cy="1295400"/>
                <a:chOff x="1133475" y="4152900"/>
                <a:chExt cx="6524625" cy="1295400"/>
              </a:xfrm>
            </p:grpSpPr>
            <p:pic>
              <p:nvPicPr>
                <p:cNvPr id="31" name="Graphic 30" descr="Monitor with solid fill">
                  <a:extLst>
                    <a:ext uri="{FF2B5EF4-FFF2-40B4-BE49-F238E27FC236}">
                      <a16:creationId xmlns:a16="http://schemas.microsoft.com/office/drawing/2014/main" id="{3E5FBF58-C92F-25D2-7324-E29BFAD08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32" name="Graphic 31" descr="Database with solid fill">
                  <a:extLst>
                    <a:ext uri="{FF2B5EF4-FFF2-40B4-BE49-F238E27FC236}">
                      <a16:creationId xmlns:a16="http://schemas.microsoft.com/office/drawing/2014/main" id="{8327A2CF-78F0-87D9-A980-C5240B625DD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33" name="Graphic 32" descr="Syncing cloud with solid fill">
                  <a:extLst>
                    <a:ext uri="{FF2B5EF4-FFF2-40B4-BE49-F238E27FC236}">
                      <a16:creationId xmlns:a16="http://schemas.microsoft.com/office/drawing/2014/main" id="{0062D094-8242-ED7F-5E12-639206C1C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27" name="Arrow: Right 26">
                <a:extLst>
                  <a:ext uri="{FF2B5EF4-FFF2-40B4-BE49-F238E27FC236}">
                    <a16:creationId xmlns:a16="http://schemas.microsoft.com/office/drawing/2014/main" id="{04520B25-5BE9-6B73-B511-7AD67A601412}"/>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Arrow: Right 27">
                <a:extLst>
                  <a:ext uri="{FF2B5EF4-FFF2-40B4-BE49-F238E27FC236}">
                    <a16:creationId xmlns:a16="http://schemas.microsoft.com/office/drawing/2014/main" id="{84514493-1A2B-0A43-2F15-463051DF665A}"/>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Arrow: Right 28">
                <a:extLst>
                  <a:ext uri="{FF2B5EF4-FFF2-40B4-BE49-F238E27FC236}">
                    <a16:creationId xmlns:a16="http://schemas.microsoft.com/office/drawing/2014/main" id="{7AC72C75-0126-95A9-39B4-AADB761D3326}"/>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Arrow: Right 29">
                <a:extLst>
                  <a:ext uri="{FF2B5EF4-FFF2-40B4-BE49-F238E27FC236}">
                    <a16:creationId xmlns:a16="http://schemas.microsoft.com/office/drawing/2014/main" id="{28725213-C668-ECC7-20E2-854E5DFA707A}"/>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1" name="TextBox 20">
              <a:extLst>
                <a:ext uri="{FF2B5EF4-FFF2-40B4-BE49-F238E27FC236}">
                  <a16:creationId xmlns:a16="http://schemas.microsoft.com/office/drawing/2014/main" id="{13C8BAB0-7025-7B3D-7BC7-52A720D4DDD5}"/>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22" name="TextBox 21">
              <a:extLst>
                <a:ext uri="{FF2B5EF4-FFF2-40B4-BE49-F238E27FC236}">
                  <a16:creationId xmlns:a16="http://schemas.microsoft.com/office/drawing/2014/main" id="{2083A33C-F765-E8C3-EA30-57DB57F627A6}"/>
                </a:ext>
              </a:extLst>
            </p:cNvPr>
            <p:cNvSpPr txBox="1"/>
            <p:nvPr/>
          </p:nvSpPr>
          <p:spPr>
            <a:xfrm>
              <a:off x="3998851" y="3708162"/>
              <a:ext cx="828675" cy="369332"/>
            </a:xfrm>
            <a:prstGeom prst="rect">
              <a:avLst/>
            </a:prstGeom>
            <a:noFill/>
          </p:spPr>
          <p:txBody>
            <a:bodyPr wrap="square" rtlCol="0">
              <a:spAutoFit/>
            </a:bodyPr>
            <a:lstStyle/>
            <a:p>
              <a:r>
                <a:rPr lang="en-US" b="1" dirty="0">
                  <a:solidFill>
                    <a:schemeClr val="bg1"/>
                  </a:solidFill>
                </a:rPr>
                <a:t>API</a:t>
              </a:r>
            </a:p>
          </p:txBody>
        </p:sp>
        <p:sp>
          <p:nvSpPr>
            <p:cNvPr id="23" name="TextBox 22">
              <a:extLst>
                <a:ext uri="{FF2B5EF4-FFF2-40B4-BE49-F238E27FC236}">
                  <a16:creationId xmlns:a16="http://schemas.microsoft.com/office/drawing/2014/main" id="{06F26521-15B0-B117-3BE6-1961BCB1FC47}"/>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24" name="TextBox 23">
              <a:extLst>
                <a:ext uri="{FF2B5EF4-FFF2-40B4-BE49-F238E27FC236}">
                  <a16:creationId xmlns:a16="http://schemas.microsoft.com/office/drawing/2014/main" id="{34CAF6B9-4C9D-C06D-70B7-19761B54E1E9}"/>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25" name="TextBox 24">
              <a:extLst>
                <a:ext uri="{FF2B5EF4-FFF2-40B4-BE49-F238E27FC236}">
                  <a16:creationId xmlns:a16="http://schemas.microsoft.com/office/drawing/2014/main" id="{D24D0743-C935-DFDB-BD05-3300D1DA300A}"/>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
        <p:nvSpPr>
          <p:cNvPr id="35" name="TextBox 34">
            <a:extLst>
              <a:ext uri="{FF2B5EF4-FFF2-40B4-BE49-F238E27FC236}">
                <a16:creationId xmlns:a16="http://schemas.microsoft.com/office/drawing/2014/main" id="{3D77154A-D620-5C72-AE74-B2DCCBB114E3}"/>
              </a:ext>
            </a:extLst>
          </p:cNvPr>
          <p:cNvSpPr txBox="1"/>
          <p:nvPr/>
        </p:nvSpPr>
        <p:spPr>
          <a:xfrm>
            <a:off x="1019175" y="5211437"/>
            <a:ext cx="6153150" cy="369332"/>
          </a:xfrm>
          <a:prstGeom prst="rect">
            <a:avLst/>
          </a:prstGeom>
          <a:noFill/>
        </p:spPr>
        <p:txBody>
          <a:bodyPr wrap="square">
            <a:spAutoFit/>
          </a:bodyPr>
          <a:lstStyle/>
          <a:p>
            <a:r>
              <a:rPr lang="en-US" b="0" i="0" dirty="0" err="1">
                <a:solidFill>
                  <a:schemeClr val="bg1"/>
                </a:solidFill>
                <a:effectLst/>
                <a:latin typeface="Menlo"/>
              </a:rPr>
              <a:t>serviceRoot</a:t>
            </a:r>
            <a:r>
              <a:rPr lang="en-US" b="0" i="0" dirty="0">
                <a:solidFill>
                  <a:schemeClr val="bg1"/>
                </a:solidFill>
                <a:effectLst/>
                <a:latin typeface="Menlo"/>
              </a:rPr>
              <a:t>/Airports?$select=Name, </a:t>
            </a:r>
            <a:r>
              <a:rPr lang="en-US" b="0" i="0" dirty="0" err="1">
                <a:solidFill>
                  <a:schemeClr val="bg1"/>
                </a:solidFill>
                <a:effectLst/>
                <a:latin typeface="Menlo"/>
              </a:rPr>
              <a:t>IcaoCode</a:t>
            </a:r>
            <a:endParaRPr lang="en-US" dirty="0">
              <a:solidFill>
                <a:schemeClr val="bg1"/>
              </a:solidFill>
            </a:endParaRPr>
          </a:p>
        </p:txBody>
      </p:sp>
      <p:sp>
        <p:nvSpPr>
          <p:cNvPr id="37" name="TextBox 36">
            <a:extLst>
              <a:ext uri="{FF2B5EF4-FFF2-40B4-BE49-F238E27FC236}">
                <a16:creationId xmlns:a16="http://schemas.microsoft.com/office/drawing/2014/main" id="{1108A185-BD97-9275-EA19-59B0CF684E11}"/>
              </a:ext>
            </a:extLst>
          </p:cNvPr>
          <p:cNvSpPr txBox="1"/>
          <p:nvPr/>
        </p:nvSpPr>
        <p:spPr>
          <a:xfrm>
            <a:off x="941000" y="5558864"/>
            <a:ext cx="6724678" cy="369332"/>
          </a:xfrm>
          <a:prstGeom prst="rect">
            <a:avLst/>
          </a:prstGeom>
          <a:noFill/>
        </p:spPr>
        <p:txBody>
          <a:bodyPr wrap="square">
            <a:spAutoFit/>
          </a:bodyPr>
          <a:lstStyle/>
          <a:p>
            <a:r>
              <a:rPr lang="en-US" b="0" i="0" dirty="0">
                <a:solidFill>
                  <a:schemeClr val="bg1"/>
                </a:solidFill>
                <a:effectLst/>
                <a:latin typeface="Menlo"/>
              </a:rPr>
              <a:t> </a:t>
            </a:r>
            <a:r>
              <a:rPr lang="en-US" b="0" i="0" dirty="0" err="1">
                <a:solidFill>
                  <a:schemeClr val="bg1"/>
                </a:solidFill>
                <a:effectLst/>
                <a:latin typeface="Menlo"/>
              </a:rPr>
              <a:t>serviceRoot</a:t>
            </a:r>
            <a:r>
              <a:rPr lang="en-US" b="0" i="0" dirty="0">
                <a:solidFill>
                  <a:schemeClr val="bg1"/>
                </a:solidFill>
                <a:effectLst/>
                <a:latin typeface="Menlo"/>
              </a:rPr>
              <a:t>/People('</a:t>
            </a:r>
            <a:r>
              <a:rPr lang="en-US" b="0" i="0" dirty="0" err="1">
                <a:solidFill>
                  <a:schemeClr val="bg1"/>
                </a:solidFill>
                <a:effectLst/>
                <a:latin typeface="Menlo"/>
              </a:rPr>
              <a:t>scottketchum</a:t>
            </a:r>
            <a:r>
              <a:rPr lang="en-US" b="0" i="0" dirty="0">
                <a:solidFill>
                  <a:schemeClr val="bg1"/>
                </a:solidFill>
                <a:effectLst/>
                <a:latin typeface="Menlo"/>
              </a:rPr>
              <a:t>')/Trips?$</a:t>
            </a:r>
            <a:r>
              <a:rPr lang="en-US" b="0" i="0" dirty="0" err="1">
                <a:solidFill>
                  <a:schemeClr val="bg1"/>
                </a:solidFill>
                <a:effectLst/>
                <a:latin typeface="Menlo"/>
              </a:rPr>
              <a:t>orderby</a:t>
            </a:r>
            <a:r>
              <a:rPr lang="en-US" b="0" i="0" dirty="0">
                <a:solidFill>
                  <a:schemeClr val="bg1"/>
                </a:solidFill>
                <a:effectLst/>
                <a:latin typeface="Menlo"/>
              </a:rPr>
              <a:t>=</a:t>
            </a:r>
            <a:r>
              <a:rPr lang="en-US" b="0" i="0" dirty="0" err="1">
                <a:solidFill>
                  <a:schemeClr val="bg1"/>
                </a:solidFill>
                <a:effectLst/>
                <a:latin typeface="Menlo"/>
              </a:rPr>
              <a:t>EndsAt</a:t>
            </a:r>
            <a:r>
              <a:rPr lang="en-US" b="0" i="0" dirty="0">
                <a:solidFill>
                  <a:schemeClr val="bg1"/>
                </a:solidFill>
                <a:effectLst/>
                <a:latin typeface="Menlo"/>
              </a:rPr>
              <a:t> desc</a:t>
            </a:r>
            <a:endParaRPr lang="en-US" dirty="0">
              <a:solidFill>
                <a:schemeClr val="bg1"/>
              </a:solidFill>
            </a:endParaRPr>
          </a:p>
        </p:txBody>
      </p:sp>
    </p:spTree>
    <p:extLst>
      <p:ext uri="{BB962C8B-B14F-4D97-AF65-F5344CB8AC3E}">
        <p14:creationId xmlns:p14="http://schemas.microsoft.com/office/powerpoint/2010/main" val="119294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CF07C-3253-BA83-C857-E840199D06ED}"/>
              </a:ext>
            </a:extLst>
          </p:cNvPr>
          <p:cNvSpPr>
            <a:spLocks noGrp="1"/>
          </p:cNvSpPr>
          <p:nvPr>
            <p:ph type="title"/>
          </p:nvPr>
        </p:nvSpPr>
        <p:spPr/>
        <p:txBody>
          <a:bodyPr/>
          <a:lstStyle/>
          <a:p>
            <a:r>
              <a:rPr lang="en-US" dirty="0"/>
              <a:t>Remote API vs Web API</a:t>
            </a:r>
          </a:p>
        </p:txBody>
      </p:sp>
      <p:sp>
        <p:nvSpPr>
          <p:cNvPr id="3" name="Content Placeholder 2">
            <a:extLst>
              <a:ext uri="{FF2B5EF4-FFF2-40B4-BE49-F238E27FC236}">
                <a16:creationId xmlns:a16="http://schemas.microsoft.com/office/drawing/2014/main" id="{1123DECF-7990-61F9-9EC5-BC6EB4A65F60}"/>
              </a:ext>
            </a:extLst>
          </p:cNvPr>
          <p:cNvSpPr>
            <a:spLocks noGrp="1"/>
          </p:cNvSpPr>
          <p:nvPr>
            <p:ph idx="1"/>
          </p:nvPr>
        </p:nvSpPr>
        <p:spPr>
          <a:xfrm>
            <a:off x="838200" y="1825625"/>
            <a:ext cx="10515600" cy="3860800"/>
          </a:xfrm>
        </p:spPr>
        <p:txBody>
          <a:bodyPr>
            <a:normAutofit/>
          </a:bodyPr>
          <a:lstStyle/>
          <a:p>
            <a:r>
              <a:rPr lang="en-US" dirty="0"/>
              <a:t>Remote API  :- Remote APIs are designed to interact through a communications network. By remote, we mean that the resources being manipulated by the API are somewhere outside the computer making the request</a:t>
            </a:r>
          </a:p>
          <a:p>
            <a:r>
              <a:rPr lang="en-US" dirty="0"/>
              <a:t>Web API     :- Communications network (WWW)</a:t>
            </a:r>
          </a:p>
          <a:p>
            <a:r>
              <a:rPr lang="en-US" dirty="0"/>
              <a:t>All web services are APIs, but not all APIs are web services.</a:t>
            </a:r>
          </a:p>
          <a:p>
            <a:endParaRPr lang="en-US" dirty="0"/>
          </a:p>
        </p:txBody>
      </p:sp>
    </p:spTree>
    <p:extLst>
      <p:ext uri="{BB962C8B-B14F-4D97-AF65-F5344CB8AC3E}">
        <p14:creationId xmlns:p14="http://schemas.microsoft.com/office/powerpoint/2010/main" val="365201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F5A97-47CF-E1D3-2033-1BA9596B2282}"/>
              </a:ext>
            </a:extLst>
          </p:cNvPr>
          <p:cNvSpPr>
            <a:spLocks noGrp="1"/>
          </p:cNvSpPr>
          <p:nvPr>
            <p:ph type="title"/>
          </p:nvPr>
        </p:nvSpPr>
        <p:spPr/>
        <p:txBody>
          <a:bodyPr/>
          <a:lstStyle/>
          <a:p>
            <a:r>
              <a:rPr lang="en-US" dirty="0"/>
              <a:t>What does the RESTful API client request contain?</a:t>
            </a:r>
          </a:p>
        </p:txBody>
      </p:sp>
      <p:sp>
        <p:nvSpPr>
          <p:cNvPr id="3" name="Content Placeholder 2">
            <a:extLst>
              <a:ext uri="{FF2B5EF4-FFF2-40B4-BE49-F238E27FC236}">
                <a16:creationId xmlns:a16="http://schemas.microsoft.com/office/drawing/2014/main" id="{C6CBE4DD-3AE7-D337-A6A0-F8A7D2FBB955}"/>
              </a:ext>
            </a:extLst>
          </p:cNvPr>
          <p:cNvSpPr>
            <a:spLocks noGrp="1"/>
          </p:cNvSpPr>
          <p:nvPr>
            <p:ph idx="1"/>
          </p:nvPr>
        </p:nvSpPr>
        <p:spPr/>
        <p:txBody>
          <a:bodyPr/>
          <a:lstStyle/>
          <a:p>
            <a:r>
              <a:rPr lang="en-US" dirty="0"/>
              <a:t>Unique resource identifier:-URI=&gt; (URL-Location + URN-Name )</a:t>
            </a:r>
          </a:p>
          <a:p>
            <a:pPr lvl="1"/>
            <a:r>
              <a:rPr lang="en-US" dirty="0">
                <a:hlinkClick r:id="rId2"/>
              </a:rPr>
              <a:t>https://www.linkedin.com/in/ram-niwas-04/</a:t>
            </a:r>
            <a:endParaRPr lang="en-US" dirty="0"/>
          </a:p>
          <a:p>
            <a:pPr lvl="1"/>
            <a:r>
              <a:rPr lang="en-US" dirty="0">
                <a:hlinkClick r:id="rId3"/>
              </a:rPr>
              <a:t>https://services.odata.org/v4/northwind/northwind.svc/</a:t>
            </a:r>
            <a:endParaRPr lang="en-US" dirty="0"/>
          </a:p>
          <a:p>
            <a:pPr lvl="1"/>
            <a:endParaRPr lang="en-US" dirty="0"/>
          </a:p>
          <a:p>
            <a:r>
              <a:rPr lang="en-US" dirty="0"/>
              <a:t>HTTP Method  :- GET, POST, DELETE, PUT, PATCH</a:t>
            </a:r>
          </a:p>
          <a:p>
            <a:endParaRPr lang="en-US" dirty="0"/>
          </a:p>
          <a:p>
            <a:r>
              <a:rPr lang="en-US" dirty="0"/>
              <a:t>HTTP headers</a:t>
            </a:r>
          </a:p>
        </p:txBody>
      </p:sp>
    </p:spTree>
    <p:extLst>
      <p:ext uri="{BB962C8B-B14F-4D97-AF65-F5344CB8AC3E}">
        <p14:creationId xmlns:p14="http://schemas.microsoft.com/office/powerpoint/2010/main" val="3715670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09287-138A-9EAD-A6E4-4032DAFE1E5D}"/>
              </a:ext>
            </a:extLst>
          </p:cNvPr>
          <p:cNvSpPr>
            <a:spLocks noGrp="1"/>
          </p:cNvSpPr>
          <p:nvPr>
            <p:ph type="title"/>
          </p:nvPr>
        </p:nvSpPr>
        <p:spPr/>
        <p:txBody>
          <a:bodyPr/>
          <a:lstStyle/>
          <a:p>
            <a:r>
              <a:rPr lang="en-US" dirty="0"/>
              <a:t>What does the RESTful API server response contain?</a:t>
            </a:r>
          </a:p>
        </p:txBody>
      </p:sp>
      <p:sp>
        <p:nvSpPr>
          <p:cNvPr id="3" name="Content Placeholder 2">
            <a:extLst>
              <a:ext uri="{FF2B5EF4-FFF2-40B4-BE49-F238E27FC236}">
                <a16:creationId xmlns:a16="http://schemas.microsoft.com/office/drawing/2014/main" id="{E69F9221-99D6-2DE3-AF3F-30D25BC496D3}"/>
              </a:ext>
            </a:extLst>
          </p:cNvPr>
          <p:cNvSpPr>
            <a:spLocks noGrp="1"/>
          </p:cNvSpPr>
          <p:nvPr>
            <p:ph idx="1"/>
          </p:nvPr>
        </p:nvSpPr>
        <p:spPr/>
        <p:txBody>
          <a:bodyPr>
            <a:normAutofit lnSpcReduction="10000"/>
          </a:bodyPr>
          <a:lstStyle/>
          <a:p>
            <a:r>
              <a:rPr lang="en-US" dirty="0"/>
              <a:t>Status line :-  </a:t>
            </a:r>
          </a:p>
          <a:p>
            <a:pPr lvl="1"/>
            <a:r>
              <a:rPr lang="en-US" dirty="0"/>
              <a:t>1XX  :- Informational – Processing 102</a:t>
            </a:r>
          </a:p>
          <a:p>
            <a:pPr lvl="1"/>
            <a:r>
              <a:rPr lang="en-US" dirty="0"/>
              <a:t>2XX  :- Success         - Ok 200, Ok Created 201</a:t>
            </a:r>
          </a:p>
          <a:p>
            <a:pPr lvl="1"/>
            <a:r>
              <a:rPr lang="en-US" dirty="0"/>
              <a:t>3XX  :- Redirection     - Moved to new URL 301</a:t>
            </a:r>
          </a:p>
          <a:p>
            <a:pPr lvl="1"/>
            <a:r>
              <a:rPr lang="en-US" dirty="0"/>
              <a:t>4XX  :- Client Side Error – Bad Request 400</a:t>
            </a:r>
          </a:p>
          <a:p>
            <a:pPr lvl="1"/>
            <a:r>
              <a:rPr lang="en-US" dirty="0"/>
              <a:t>5XX  :- Server Side Error – Not Implemented 501</a:t>
            </a:r>
          </a:p>
          <a:p>
            <a:pPr marL="457200" lvl="1" indent="0">
              <a:buNone/>
            </a:pPr>
            <a:r>
              <a:rPr lang="en-US" dirty="0">
                <a:hlinkClick r:id="rId2"/>
              </a:rPr>
              <a:t>https://www.restapitutorial.com/httpstatuscodes.html</a:t>
            </a:r>
            <a:endParaRPr lang="en-US" dirty="0"/>
          </a:p>
          <a:p>
            <a:r>
              <a:rPr lang="en-US" dirty="0"/>
              <a:t>Message body :- Contains the resource </a:t>
            </a:r>
          </a:p>
          <a:p>
            <a:pPr marL="0" indent="0">
              <a:buNone/>
            </a:pPr>
            <a:r>
              <a:rPr lang="en-US" dirty="0"/>
              <a:t>                           representation</a:t>
            </a:r>
          </a:p>
          <a:p>
            <a:r>
              <a:rPr lang="en-US" dirty="0"/>
              <a:t>Header </a:t>
            </a:r>
          </a:p>
        </p:txBody>
      </p:sp>
    </p:spTree>
    <p:extLst>
      <p:ext uri="{BB962C8B-B14F-4D97-AF65-F5344CB8AC3E}">
        <p14:creationId xmlns:p14="http://schemas.microsoft.com/office/powerpoint/2010/main" val="277987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44AC-2529-280C-6B44-2BD7F2ACEA70}"/>
              </a:ext>
            </a:extLst>
          </p:cNvPr>
          <p:cNvSpPr>
            <a:spLocks noGrp="1"/>
          </p:cNvSpPr>
          <p:nvPr>
            <p:ph type="title"/>
          </p:nvPr>
        </p:nvSpPr>
        <p:spPr/>
        <p:txBody>
          <a:bodyPr/>
          <a:lstStyle/>
          <a:p>
            <a:r>
              <a:rPr lang="en-US" dirty="0"/>
              <a:t>How do RESTful APIs work?</a:t>
            </a:r>
          </a:p>
        </p:txBody>
      </p:sp>
      <p:sp>
        <p:nvSpPr>
          <p:cNvPr id="3" name="Content Placeholder 2">
            <a:extLst>
              <a:ext uri="{FF2B5EF4-FFF2-40B4-BE49-F238E27FC236}">
                <a16:creationId xmlns:a16="http://schemas.microsoft.com/office/drawing/2014/main" id="{94C242D5-4538-2998-0391-AF626D23C9C7}"/>
              </a:ext>
            </a:extLst>
          </p:cNvPr>
          <p:cNvSpPr>
            <a:spLocks noGrp="1"/>
          </p:cNvSpPr>
          <p:nvPr>
            <p:ph idx="1"/>
          </p:nvPr>
        </p:nvSpPr>
        <p:spPr/>
        <p:txBody>
          <a:bodyPr>
            <a:normAutofit lnSpcReduction="10000"/>
          </a:bodyPr>
          <a:lstStyle/>
          <a:p>
            <a:r>
              <a:rPr lang="en-US" dirty="0"/>
              <a:t>The client sends a request to the server. The client follows the API documentation to format the request in a way that the server understands.</a:t>
            </a:r>
          </a:p>
          <a:p>
            <a:r>
              <a:rPr lang="en-US" dirty="0"/>
              <a:t>The server authenticates the client and confirms that the client has the right to make that request.</a:t>
            </a:r>
          </a:p>
          <a:p>
            <a:r>
              <a:rPr lang="en-US" dirty="0"/>
              <a:t>The server receives the request and processes it internally.</a:t>
            </a:r>
          </a:p>
          <a:p>
            <a:r>
              <a:rPr lang="en-US" dirty="0"/>
              <a:t>The server returns a response to the client. The response contains information that tells the client whether the request was successful. The response also includes any information that the client requested.</a:t>
            </a:r>
          </a:p>
        </p:txBody>
      </p:sp>
    </p:spTree>
    <p:extLst>
      <p:ext uri="{BB962C8B-B14F-4D97-AF65-F5344CB8AC3E}">
        <p14:creationId xmlns:p14="http://schemas.microsoft.com/office/powerpoint/2010/main" val="309036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13BD-3BE2-8E90-B8AF-7BF66893504A}"/>
              </a:ext>
            </a:extLst>
          </p:cNvPr>
          <p:cNvSpPr>
            <a:spLocks noGrp="1"/>
          </p:cNvSpPr>
          <p:nvPr>
            <p:ph type="title"/>
          </p:nvPr>
        </p:nvSpPr>
        <p:spPr/>
        <p:txBody>
          <a:bodyPr/>
          <a:lstStyle/>
          <a:p>
            <a:r>
              <a:rPr lang="en-US" dirty="0"/>
              <a:t>What is ODATA?</a:t>
            </a:r>
          </a:p>
        </p:txBody>
      </p:sp>
      <p:sp>
        <p:nvSpPr>
          <p:cNvPr id="3" name="Content Placeholder 2">
            <a:extLst>
              <a:ext uri="{FF2B5EF4-FFF2-40B4-BE49-F238E27FC236}">
                <a16:creationId xmlns:a16="http://schemas.microsoft.com/office/drawing/2014/main" id="{F952227B-733F-9E83-E689-60F921E0C5BE}"/>
              </a:ext>
            </a:extLst>
          </p:cNvPr>
          <p:cNvSpPr>
            <a:spLocks noGrp="1"/>
          </p:cNvSpPr>
          <p:nvPr>
            <p:ph idx="1"/>
          </p:nvPr>
        </p:nvSpPr>
        <p:spPr>
          <a:xfrm>
            <a:off x="142875" y="1431925"/>
            <a:ext cx="10991850" cy="4121150"/>
          </a:xfrm>
        </p:spPr>
        <p:txBody>
          <a:bodyPr>
            <a:normAutofit/>
          </a:bodyPr>
          <a:lstStyle/>
          <a:p>
            <a:r>
              <a:rPr lang="en-US" dirty="0"/>
              <a:t>OData is a Web protocol based on REST, for querying and updating data, </a:t>
            </a:r>
          </a:p>
          <a:p>
            <a:r>
              <a:rPr lang="en-US" dirty="0"/>
              <a:t>Applying and building on Web technologies such as </a:t>
            </a:r>
          </a:p>
          <a:p>
            <a:pPr lvl="1"/>
            <a:r>
              <a:rPr lang="en-US" dirty="0"/>
              <a:t>HTTP, </a:t>
            </a:r>
          </a:p>
          <a:p>
            <a:pPr lvl="1"/>
            <a:r>
              <a:rPr lang="en-US" dirty="0"/>
              <a:t>Atom Publishing Protocol (</a:t>
            </a:r>
            <a:r>
              <a:rPr lang="en-US" dirty="0" err="1"/>
              <a:t>AtomPub</a:t>
            </a:r>
            <a:r>
              <a:rPr lang="en-US" dirty="0"/>
              <a:t>), </a:t>
            </a:r>
          </a:p>
          <a:p>
            <a:pPr lvl="1"/>
            <a:r>
              <a:rPr lang="en-US" dirty="0"/>
              <a:t>and RSS (Really Simple Syndication) </a:t>
            </a:r>
          </a:p>
          <a:p>
            <a:r>
              <a:rPr lang="en-US" dirty="0"/>
              <a:t> Provide access to information from a variety of applications. </a:t>
            </a:r>
          </a:p>
        </p:txBody>
      </p:sp>
    </p:spTree>
    <p:extLst>
      <p:ext uri="{BB962C8B-B14F-4D97-AF65-F5344CB8AC3E}">
        <p14:creationId xmlns:p14="http://schemas.microsoft.com/office/powerpoint/2010/main" val="4134078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EB79-7AA2-9A48-7261-A1593CE52FCD}"/>
              </a:ext>
            </a:extLst>
          </p:cNvPr>
          <p:cNvSpPr>
            <a:spLocks noGrp="1"/>
          </p:cNvSpPr>
          <p:nvPr>
            <p:ph type="title"/>
          </p:nvPr>
        </p:nvSpPr>
        <p:spPr/>
        <p:txBody>
          <a:bodyPr/>
          <a:lstStyle/>
          <a:p>
            <a:r>
              <a:rPr lang="en-US" dirty="0"/>
              <a:t>OData as being the combination of two essential parts</a:t>
            </a:r>
          </a:p>
        </p:txBody>
      </p:sp>
      <p:grpSp>
        <p:nvGrpSpPr>
          <p:cNvPr id="19" name="Group 18">
            <a:extLst>
              <a:ext uri="{FF2B5EF4-FFF2-40B4-BE49-F238E27FC236}">
                <a16:creationId xmlns:a16="http://schemas.microsoft.com/office/drawing/2014/main" id="{96AF5A77-0267-ECB8-A54F-2ABF0F68F629}"/>
              </a:ext>
            </a:extLst>
          </p:cNvPr>
          <p:cNvGrpSpPr/>
          <p:nvPr/>
        </p:nvGrpSpPr>
        <p:grpSpPr>
          <a:xfrm>
            <a:off x="971549" y="4410075"/>
            <a:ext cx="7439026" cy="2124075"/>
            <a:chOff x="323850" y="2028825"/>
            <a:chExt cx="8286750" cy="3924300"/>
          </a:xfrm>
        </p:grpSpPr>
        <p:sp>
          <p:nvSpPr>
            <p:cNvPr id="4" name="Rectangle: Rounded Corners 3">
              <a:extLst>
                <a:ext uri="{FF2B5EF4-FFF2-40B4-BE49-F238E27FC236}">
                  <a16:creationId xmlns:a16="http://schemas.microsoft.com/office/drawing/2014/main" id="{036161FA-3268-0B40-913D-3E432E3CB35C}"/>
                </a:ext>
              </a:extLst>
            </p:cNvPr>
            <p:cNvSpPr/>
            <p:nvPr/>
          </p:nvSpPr>
          <p:spPr>
            <a:xfrm>
              <a:off x="323850" y="3429000"/>
              <a:ext cx="3276600" cy="11620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dirty="0">
                  <a:solidFill>
                    <a:srgbClr val="50B4C8"/>
                  </a:solidFill>
                </a:rPr>
                <a:t>OData</a:t>
              </a:r>
            </a:p>
          </p:txBody>
        </p:sp>
        <p:sp>
          <p:nvSpPr>
            <p:cNvPr id="6" name="Rectangle: Rounded Corners 5">
              <a:extLst>
                <a:ext uri="{FF2B5EF4-FFF2-40B4-BE49-F238E27FC236}">
                  <a16:creationId xmlns:a16="http://schemas.microsoft.com/office/drawing/2014/main" id="{0EF8B25F-5BCE-C395-B215-38422960ACCC}"/>
                </a:ext>
              </a:extLst>
            </p:cNvPr>
            <p:cNvSpPr/>
            <p:nvPr/>
          </p:nvSpPr>
          <p:spPr>
            <a:xfrm>
              <a:off x="5334000" y="4791075"/>
              <a:ext cx="3276600" cy="11620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dirty="0">
                  <a:solidFill>
                    <a:srgbClr val="50B4C8"/>
                  </a:solidFill>
                  <a:effectLst/>
                  <a:latin typeface="Calibri" panose="020F0502020204030204" pitchFamily="34" charset="0"/>
                </a:rPr>
                <a:t>Protocol</a:t>
              </a:r>
              <a:endParaRPr lang="en-US" sz="3200" dirty="0">
                <a:solidFill>
                  <a:srgbClr val="50B4C8"/>
                </a:solidFill>
              </a:endParaRPr>
            </a:p>
          </p:txBody>
        </p:sp>
        <p:sp>
          <p:nvSpPr>
            <p:cNvPr id="7" name="Rectangle: Rounded Corners 6">
              <a:extLst>
                <a:ext uri="{FF2B5EF4-FFF2-40B4-BE49-F238E27FC236}">
                  <a16:creationId xmlns:a16="http://schemas.microsoft.com/office/drawing/2014/main" id="{F57A6929-5F81-8013-1B93-A8CCEE02F81A}"/>
                </a:ext>
              </a:extLst>
            </p:cNvPr>
            <p:cNvSpPr/>
            <p:nvPr/>
          </p:nvSpPr>
          <p:spPr>
            <a:xfrm>
              <a:off x="5334000" y="2028825"/>
              <a:ext cx="3276600" cy="11620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3200" dirty="0">
                  <a:solidFill>
                    <a:srgbClr val="50B4C8"/>
                  </a:solidFill>
                  <a:effectLst/>
                  <a:latin typeface="Calibri" panose="020F0502020204030204" pitchFamily="34" charset="0"/>
                </a:rPr>
                <a:t>Format </a:t>
              </a:r>
              <a:endParaRPr lang="en-US" sz="3200" dirty="0">
                <a:solidFill>
                  <a:srgbClr val="50B4C8"/>
                </a:solidFill>
              </a:endParaRPr>
            </a:p>
          </p:txBody>
        </p:sp>
        <p:cxnSp>
          <p:nvCxnSpPr>
            <p:cNvPr id="11" name="Straight Arrow Connector 10">
              <a:extLst>
                <a:ext uri="{FF2B5EF4-FFF2-40B4-BE49-F238E27FC236}">
                  <a16:creationId xmlns:a16="http://schemas.microsoft.com/office/drawing/2014/main" id="{F8630C6B-CA6C-EB2C-AB54-82B67EF45888}"/>
                </a:ext>
              </a:extLst>
            </p:cNvPr>
            <p:cNvCxnSpPr>
              <a:cxnSpLocks/>
              <a:stCxn id="4" idx="3"/>
              <a:endCxn id="7" idx="1"/>
            </p:cNvCxnSpPr>
            <p:nvPr/>
          </p:nvCxnSpPr>
          <p:spPr>
            <a:xfrm flipV="1">
              <a:off x="3600450" y="2609850"/>
              <a:ext cx="1737360" cy="1400175"/>
            </a:xfrm>
            <a:prstGeom prst="straightConnector1">
              <a:avLst/>
            </a:prstGeom>
            <a:ln w="412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3499045D-EAEA-6FC3-411D-BED8C63A6224}"/>
                </a:ext>
              </a:extLst>
            </p:cNvPr>
            <p:cNvCxnSpPr>
              <a:stCxn id="4" idx="3"/>
              <a:endCxn id="6" idx="1"/>
            </p:cNvCxnSpPr>
            <p:nvPr/>
          </p:nvCxnSpPr>
          <p:spPr>
            <a:xfrm>
              <a:off x="3600450" y="4010025"/>
              <a:ext cx="1737360" cy="1362075"/>
            </a:xfrm>
            <a:prstGeom prst="straightConnector1">
              <a:avLst/>
            </a:prstGeom>
            <a:ln w="41275"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0" name="Content Placeholder 2">
            <a:extLst>
              <a:ext uri="{FF2B5EF4-FFF2-40B4-BE49-F238E27FC236}">
                <a16:creationId xmlns:a16="http://schemas.microsoft.com/office/drawing/2014/main" id="{A0C393AD-517F-277A-807F-CBA66757425A}"/>
              </a:ext>
            </a:extLst>
          </p:cNvPr>
          <p:cNvSpPr>
            <a:spLocks noGrp="1"/>
          </p:cNvSpPr>
          <p:nvPr>
            <p:ph idx="1"/>
          </p:nvPr>
        </p:nvSpPr>
        <p:spPr>
          <a:xfrm>
            <a:off x="511404" y="1852612"/>
            <a:ext cx="9915525" cy="2070100"/>
          </a:xfrm>
        </p:spPr>
        <p:txBody>
          <a:bodyPr/>
          <a:lstStyle/>
          <a:p>
            <a:r>
              <a:rPr lang="en-US" dirty="0"/>
              <a:t>Format :- Defines how data is described, how it is serialized</a:t>
            </a:r>
          </a:p>
          <a:p>
            <a:r>
              <a:rPr lang="en-US" dirty="0"/>
              <a:t>Protocol :- Defines how that data is manipulated</a:t>
            </a:r>
          </a:p>
        </p:txBody>
      </p:sp>
    </p:spTree>
    <p:extLst>
      <p:ext uri="{BB962C8B-B14F-4D97-AF65-F5344CB8AC3E}">
        <p14:creationId xmlns:p14="http://schemas.microsoft.com/office/powerpoint/2010/main" val="3749868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F13BD-3BE2-8E90-B8AF-7BF66893504A}"/>
              </a:ext>
            </a:extLst>
          </p:cNvPr>
          <p:cNvSpPr>
            <a:spLocks noGrp="1"/>
          </p:cNvSpPr>
          <p:nvPr>
            <p:ph type="title"/>
          </p:nvPr>
        </p:nvSpPr>
        <p:spPr/>
        <p:txBody>
          <a:bodyPr/>
          <a:lstStyle/>
          <a:p>
            <a:r>
              <a:rPr lang="en-US" dirty="0"/>
              <a:t>What is ODATA?</a:t>
            </a:r>
          </a:p>
        </p:txBody>
      </p:sp>
      <p:sp>
        <p:nvSpPr>
          <p:cNvPr id="3" name="Content Placeholder 2">
            <a:extLst>
              <a:ext uri="{FF2B5EF4-FFF2-40B4-BE49-F238E27FC236}">
                <a16:creationId xmlns:a16="http://schemas.microsoft.com/office/drawing/2014/main" id="{F952227B-733F-9E83-E689-60F921E0C5BE}"/>
              </a:ext>
            </a:extLst>
          </p:cNvPr>
          <p:cNvSpPr>
            <a:spLocks noGrp="1"/>
          </p:cNvSpPr>
          <p:nvPr>
            <p:ph idx="1"/>
          </p:nvPr>
        </p:nvSpPr>
        <p:spPr>
          <a:xfrm>
            <a:off x="609600" y="2047876"/>
            <a:ext cx="10515600" cy="2457450"/>
          </a:xfrm>
        </p:spPr>
        <p:txBody>
          <a:bodyPr>
            <a:normAutofit/>
          </a:bodyPr>
          <a:lstStyle/>
          <a:p>
            <a:pPr marL="0" indent="0">
              <a:buNone/>
            </a:pPr>
            <a:r>
              <a:rPr lang="en-US" sz="3600" dirty="0"/>
              <a:t>OData (Open Data Protocol) :- </a:t>
            </a:r>
          </a:p>
          <a:p>
            <a:pPr marL="0" indent="0">
              <a:buNone/>
            </a:pPr>
            <a:r>
              <a:rPr lang="en-US" sz="3600" dirty="0"/>
              <a:t>               It is an ISO/IEC approved, OASIS standard that defines a set of best practices for building and consuming </a:t>
            </a:r>
            <a:r>
              <a:rPr lang="en-US" sz="3600" b="1" dirty="0"/>
              <a:t>RESTful APIs</a:t>
            </a:r>
            <a:r>
              <a:rPr lang="en-US" sz="3600" dirty="0"/>
              <a:t>.</a:t>
            </a:r>
          </a:p>
        </p:txBody>
      </p:sp>
    </p:spTree>
    <p:extLst>
      <p:ext uri="{BB962C8B-B14F-4D97-AF65-F5344CB8AC3E}">
        <p14:creationId xmlns:p14="http://schemas.microsoft.com/office/powerpoint/2010/main" val="3891604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15D9-B384-8F2B-7284-F839107092EF}"/>
              </a:ext>
            </a:extLst>
          </p:cNvPr>
          <p:cNvSpPr>
            <a:spLocks noGrp="1"/>
          </p:cNvSpPr>
          <p:nvPr>
            <p:ph type="title"/>
          </p:nvPr>
        </p:nvSpPr>
        <p:spPr/>
        <p:txBody>
          <a:bodyPr/>
          <a:lstStyle/>
          <a:p>
            <a:r>
              <a:rPr lang="en-US" dirty="0"/>
              <a:t>Origin of ODATA format </a:t>
            </a:r>
          </a:p>
        </p:txBody>
      </p:sp>
      <p:sp>
        <p:nvSpPr>
          <p:cNvPr id="3" name="Content Placeholder 2">
            <a:extLst>
              <a:ext uri="{FF2B5EF4-FFF2-40B4-BE49-F238E27FC236}">
                <a16:creationId xmlns:a16="http://schemas.microsoft.com/office/drawing/2014/main" id="{93A87099-4D9E-8EE5-5A28-9B628EBA589E}"/>
              </a:ext>
            </a:extLst>
          </p:cNvPr>
          <p:cNvSpPr>
            <a:spLocks noGrp="1"/>
          </p:cNvSpPr>
          <p:nvPr>
            <p:ph idx="1"/>
          </p:nvPr>
        </p:nvSpPr>
        <p:spPr>
          <a:xfrm>
            <a:off x="7191666" y="2135188"/>
            <a:ext cx="4788535" cy="2389187"/>
          </a:xfrm>
        </p:spPr>
        <p:txBody>
          <a:bodyPr>
            <a:normAutofit/>
          </a:bodyPr>
          <a:lstStyle/>
          <a:p>
            <a:r>
              <a:rPr lang="en-US" dirty="0"/>
              <a:t> </a:t>
            </a:r>
            <a:r>
              <a:rPr lang="en-US" sz="2400" dirty="0"/>
              <a:t>Weblogs, blogging and syndication.</a:t>
            </a:r>
          </a:p>
          <a:p>
            <a:r>
              <a:rPr lang="en-US" sz="2400" dirty="0"/>
              <a:t> Rich Site Summary (RSS) format</a:t>
            </a:r>
          </a:p>
        </p:txBody>
      </p:sp>
      <p:pic>
        <p:nvPicPr>
          <p:cNvPr id="5" name="Picture 4">
            <a:extLst>
              <a:ext uri="{FF2B5EF4-FFF2-40B4-BE49-F238E27FC236}">
                <a16:creationId xmlns:a16="http://schemas.microsoft.com/office/drawing/2014/main" id="{B9BB933A-563D-3335-1E1E-180CFCFB8052}"/>
              </a:ext>
            </a:extLst>
          </p:cNvPr>
          <p:cNvPicPr>
            <a:picLocks noChangeAspect="1"/>
          </p:cNvPicPr>
          <p:nvPr/>
        </p:nvPicPr>
        <p:blipFill>
          <a:blip r:embed="rId2"/>
          <a:stretch>
            <a:fillRect/>
          </a:stretch>
        </p:blipFill>
        <p:spPr>
          <a:xfrm>
            <a:off x="211799" y="971868"/>
            <a:ext cx="6686841" cy="5418241"/>
          </a:xfrm>
          <a:prstGeom prst="rect">
            <a:avLst/>
          </a:prstGeom>
        </p:spPr>
      </p:pic>
    </p:spTree>
    <p:extLst>
      <p:ext uri="{BB962C8B-B14F-4D97-AF65-F5344CB8AC3E}">
        <p14:creationId xmlns:p14="http://schemas.microsoft.com/office/powerpoint/2010/main" val="970987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15D9-B384-8F2B-7284-F839107092EF}"/>
              </a:ext>
            </a:extLst>
          </p:cNvPr>
          <p:cNvSpPr>
            <a:spLocks noGrp="1"/>
          </p:cNvSpPr>
          <p:nvPr>
            <p:ph type="title"/>
          </p:nvPr>
        </p:nvSpPr>
        <p:spPr/>
        <p:txBody>
          <a:bodyPr/>
          <a:lstStyle/>
          <a:p>
            <a:r>
              <a:rPr lang="en-US" dirty="0"/>
              <a:t>Origin of ODATA format </a:t>
            </a:r>
          </a:p>
        </p:txBody>
      </p:sp>
      <p:sp>
        <p:nvSpPr>
          <p:cNvPr id="3" name="Content Placeholder 2">
            <a:extLst>
              <a:ext uri="{FF2B5EF4-FFF2-40B4-BE49-F238E27FC236}">
                <a16:creationId xmlns:a16="http://schemas.microsoft.com/office/drawing/2014/main" id="{93A87099-4D9E-8EE5-5A28-9B628EBA589E}"/>
              </a:ext>
            </a:extLst>
          </p:cNvPr>
          <p:cNvSpPr>
            <a:spLocks noGrp="1"/>
          </p:cNvSpPr>
          <p:nvPr>
            <p:ph idx="1"/>
          </p:nvPr>
        </p:nvSpPr>
        <p:spPr>
          <a:xfrm>
            <a:off x="5591175" y="2445202"/>
            <a:ext cx="6076949" cy="3784148"/>
          </a:xfrm>
        </p:spPr>
        <p:txBody>
          <a:bodyPr>
            <a:normAutofit/>
          </a:bodyPr>
          <a:lstStyle/>
          <a:p>
            <a:r>
              <a:rPr lang="en-US" dirty="0"/>
              <a:t> </a:t>
            </a:r>
            <a:r>
              <a:rPr lang="en-US" sz="2400" dirty="0"/>
              <a:t>Think of this overall structure like a document, with a header and items.</a:t>
            </a:r>
          </a:p>
          <a:p>
            <a:r>
              <a:rPr lang="en-US" sz="2400" dirty="0"/>
              <a:t>RSS is also known as “RDF Site Summary” or “Really Simple Syndication”</a:t>
            </a:r>
          </a:p>
          <a:p>
            <a:endParaRPr lang="en-US" sz="2400" dirty="0"/>
          </a:p>
        </p:txBody>
      </p:sp>
      <p:pic>
        <p:nvPicPr>
          <p:cNvPr id="6" name="Picture 5">
            <a:extLst>
              <a:ext uri="{FF2B5EF4-FFF2-40B4-BE49-F238E27FC236}">
                <a16:creationId xmlns:a16="http://schemas.microsoft.com/office/drawing/2014/main" id="{B9A88358-D934-FB82-FDF2-5C04EBAAACA4}"/>
              </a:ext>
            </a:extLst>
          </p:cNvPr>
          <p:cNvPicPr>
            <a:picLocks noChangeAspect="1"/>
          </p:cNvPicPr>
          <p:nvPr/>
        </p:nvPicPr>
        <p:blipFill>
          <a:blip r:embed="rId2"/>
          <a:stretch>
            <a:fillRect/>
          </a:stretch>
        </p:blipFill>
        <p:spPr>
          <a:xfrm>
            <a:off x="838200" y="1568903"/>
            <a:ext cx="3768765" cy="3784147"/>
          </a:xfrm>
          <a:prstGeom prst="rect">
            <a:avLst/>
          </a:prstGeom>
        </p:spPr>
      </p:pic>
    </p:spTree>
    <p:extLst>
      <p:ext uri="{BB962C8B-B14F-4D97-AF65-F5344CB8AC3E}">
        <p14:creationId xmlns:p14="http://schemas.microsoft.com/office/powerpoint/2010/main" val="3353208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D15D9-B384-8F2B-7284-F839107092EF}"/>
              </a:ext>
            </a:extLst>
          </p:cNvPr>
          <p:cNvSpPr>
            <a:spLocks noGrp="1"/>
          </p:cNvSpPr>
          <p:nvPr>
            <p:ph type="title"/>
          </p:nvPr>
        </p:nvSpPr>
        <p:spPr/>
        <p:txBody>
          <a:bodyPr/>
          <a:lstStyle/>
          <a:p>
            <a:r>
              <a:rPr lang="en-US" dirty="0"/>
              <a:t>Origin of ODATA format and protocol</a:t>
            </a:r>
          </a:p>
        </p:txBody>
      </p:sp>
      <p:sp>
        <p:nvSpPr>
          <p:cNvPr id="3" name="Content Placeholder 2">
            <a:extLst>
              <a:ext uri="{FF2B5EF4-FFF2-40B4-BE49-F238E27FC236}">
                <a16:creationId xmlns:a16="http://schemas.microsoft.com/office/drawing/2014/main" id="{93A87099-4D9E-8EE5-5A28-9B628EBA589E}"/>
              </a:ext>
            </a:extLst>
          </p:cNvPr>
          <p:cNvSpPr>
            <a:spLocks noGrp="1"/>
          </p:cNvSpPr>
          <p:nvPr>
            <p:ph idx="1"/>
          </p:nvPr>
        </p:nvSpPr>
        <p:spPr>
          <a:xfrm>
            <a:off x="7983344" y="2181224"/>
            <a:ext cx="3992880" cy="3307683"/>
          </a:xfrm>
        </p:spPr>
        <p:txBody>
          <a:bodyPr>
            <a:normAutofit/>
          </a:bodyPr>
          <a:lstStyle/>
          <a:p>
            <a:r>
              <a:rPr lang="en-US" sz="2400" dirty="0"/>
              <a:t>Atom Syndication Format</a:t>
            </a:r>
          </a:p>
          <a:p>
            <a:r>
              <a:rPr lang="en-US" sz="2400" dirty="0"/>
              <a:t>Atom Publishing Protocol</a:t>
            </a:r>
          </a:p>
          <a:p>
            <a:pPr marL="0" indent="0">
              <a:buNone/>
            </a:pPr>
            <a:endParaRPr lang="en-US" sz="2400" dirty="0"/>
          </a:p>
        </p:txBody>
      </p:sp>
      <p:pic>
        <p:nvPicPr>
          <p:cNvPr id="5" name="Picture 4">
            <a:extLst>
              <a:ext uri="{FF2B5EF4-FFF2-40B4-BE49-F238E27FC236}">
                <a16:creationId xmlns:a16="http://schemas.microsoft.com/office/drawing/2014/main" id="{39F3A773-BC91-5F52-9C08-6D32162C4DDE}"/>
              </a:ext>
            </a:extLst>
          </p:cNvPr>
          <p:cNvPicPr>
            <a:picLocks noChangeAspect="1"/>
          </p:cNvPicPr>
          <p:nvPr/>
        </p:nvPicPr>
        <p:blipFill>
          <a:blip r:embed="rId2"/>
          <a:stretch>
            <a:fillRect/>
          </a:stretch>
        </p:blipFill>
        <p:spPr>
          <a:xfrm>
            <a:off x="120526" y="1222439"/>
            <a:ext cx="7668384" cy="4994540"/>
          </a:xfrm>
          <a:prstGeom prst="rect">
            <a:avLst/>
          </a:prstGeom>
        </p:spPr>
      </p:pic>
    </p:spTree>
    <p:extLst>
      <p:ext uri="{BB962C8B-B14F-4D97-AF65-F5344CB8AC3E}">
        <p14:creationId xmlns:p14="http://schemas.microsoft.com/office/powerpoint/2010/main" val="4131374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C2262-E74A-613B-A809-9A55DFA72AF1}"/>
              </a:ext>
            </a:extLst>
          </p:cNvPr>
          <p:cNvSpPr>
            <a:spLocks noGrp="1"/>
          </p:cNvSpPr>
          <p:nvPr>
            <p:ph type="title"/>
          </p:nvPr>
        </p:nvSpPr>
        <p:spPr/>
        <p:txBody>
          <a:bodyPr/>
          <a:lstStyle/>
          <a:p>
            <a:r>
              <a:rPr lang="en-US" dirty="0"/>
              <a:t>OData has:</a:t>
            </a:r>
          </a:p>
        </p:txBody>
      </p:sp>
      <p:sp>
        <p:nvSpPr>
          <p:cNvPr id="3" name="Content Placeholder 2">
            <a:extLst>
              <a:ext uri="{FF2B5EF4-FFF2-40B4-BE49-F238E27FC236}">
                <a16:creationId xmlns:a16="http://schemas.microsoft.com/office/drawing/2014/main" id="{16B777B9-9527-23BA-4E30-3DFC27DFAB2B}"/>
              </a:ext>
            </a:extLst>
          </p:cNvPr>
          <p:cNvSpPr>
            <a:spLocks noGrp="1"/>
          </p:cNvSpPr>
          <p:nvPr>
            <p:ph idx="1"/>
          </p:nvPr>
        </p:nvSpPr>
        <p:spPr>
          <a:xfrm>
            <a:off x="495300" y="1511300"/>
            <a:ext cx="10515600" cy="4351338"/>
          </a:xfrm>
        </p:spPr>
        <p:txBody>
          <a:bodyPr/>
          <a:lstStyle/>
          <a:p>
            <a:r>
              <a:rPr lang="en-US" dirty="0"/>
              <a:t>A service document describing the data available in a given OData service</a:t>
            </a:r>
          </a:p>
          <a:p>
            <a:r>
              <a:rPr lang="en-US" dirty="0"/>
              <a:t>The concept of entity sets and entities, which are direct parallels of feeds and entries, respectively, in RSS and Atom</a:t>
            </a:r>
          </a:p>
          <a:p>
            <a:r>
              <a:rPr lang="en-US" dirty="0"/>
              <a:t>A basic set of operations: Create, Read, Update, Delete and Query (commonly referred to as CRUD+Q)</a:t>
            </a:r>
          </a:p>
        </p:txBody>
      </p:sp>
    </p:spTree>
    <p:extLst>
      <p:ext uri="{BB962C8B-B14F-4D97-AF65-F5344CB8AC3E}">
        <p14:creationId xmlns:p14="http://schemas.microsoft.com/office/powerpoint/2010/main" val="3597471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1EAF-4091-36D9-A55E-88ADCA4B72AD}"/>
              </a:ext>
            </a:extLst>
          </p:cNvPr>
          <p:cNvSpPr>
            <a:spLocks noGrp="1"/>
          </p:cNvSpPr>
          <p:nvPr>
            <p:ph type="title"/>
          </p:nvPr>
        </p:nvSpPr>
        <p:spPr/>
        <p:txBody>
          <a:bodyPr/>
          <a:lstStyle/>
          <a:p>
            <a:r>
              <a:rPr lang="en-US" dirty="0"/>
              <a:t>SAP NetWeaver Gateway</a:t>
            </a:r>
          </a:p>
        </p:txBody>
      </p:sp>
      <p:pic>
        <p:nvPicPr>
          <p:cNvPr id="5" name="Content Placeholder 4">
            <a:extLst>
              <a:ext uri="{FF2B5EF4-FFF2-40B4-BE49-F238E27FC236}">
                <a16:creationId xmlns:a16="http://schemas.microsoft.com/office/drawing/2014/main" id="{7A4BD3F3-C013-89CF-535C-9D6ADEA3A34B}"/>
              </a:ext>
            </a:extLst>
          </p:cNvPr>
          <p:cNvPicPr>
            <a:picLocks noGrp="1" noChangeAspect="1"/>
          </p:cNvPicPr>
          <p:nvPr>
            <p:ph idx="1"/>
          </p:nvPr>
        </p:nvPicPr>
        <p:blipFill>
          <a:blip r:embed="rId2"/>
          <a:stretch>
            <a:fillRect/>
          </a:stretch>
        </p:blipFill>
        <p:spPr>
          <a:xfrm>
            <a:off x="257175" y="1227178"/>
            <a:ext cx="7705725" cy="5139644"/>
          </a:xfrm>
        </p:spPr>
      </p:pic>
      <p:sp>
        <p:nvSpPr>
          <p:cNvPr id="7" name="TextBox 6">
            <a:extLst>
              <a:ext uri="{FF2B5EF4-FFF2-40B4-BE49-F238E27FC236}">
                <a16:creationId xmlns:a16="http://schemas.microsoft.com/office/drawing/2014/main" id="{8686BF9E-5DCD-693A-E1AD-F44D8825C61A}"/>
              </a:ext>
            </a:extLst>
          </p:cNvPr>
          <p:cNvSpPr txBox="1"/>
          <p:nvPr/>
        </p:nvSpPr>
        <p:spPr>
          <a:xfrm>
            <a:off x="8124825" y="1520309"/>
            <a:ext cx="3810000" cy="1754326"/>
          </a:xfrm>
          <a:prstGeom prst="rect">
            <a:avLst/>
          </a:prstGeom>
          <a:noFill/>
        </p:spPr>
        <p:txBody>
          <a:bodyPr wrap="square">
            <a:spAutoFit/>
          </a:bodyPr>
          <a:lstStyle/>
          <a:p>
            <a:r>
              <a:rPr lang="en-US" b="0" i="0" dirty="0">
                <a:solidFill>
                  <a:schemeClr val="bg1"/>
                </a:solidFill>
                <a:effectLst/>
                <a:latin typeface="Arial" panose="020B0604020202020204" pitchFamily="34" charset="0"/>
              </a:rPr>
              <a:t>Point-to-point solutions drawbacks:-</a:t>
            </a:r>
          </a:p>
          <a:p>
            <a:pPr marL="285750" indent="-285750">
              <a:buFont typeface="Arial" panose="020B0604020202020204" pitchFamily="34" charset="0"/>
              <a:buChar char="•"/>
            </a:pPr>
            <a:r>
              <a:rPr lang="en-US" b="0" i="0" dirty="0">
                <a:solidFill>
                  <a:schemeClr val="bg1"/>
                </a:solidFill>
                <a:effectLst/>
                <a:latin typeface="Arial" panose="020B0604020202020204" pitchFamily="34" charset="0"/>
              </a:rPr>
              <a:t>Development effort,</a:t>
            </a:r>
          </a:p>
          <a:p>
            <a:pPr marL="285750" indent="-285750">
              <a:buFont typeface="Arial" panose="020B0604020202020204" pitchFamily="34" charset="0"/>
              <a:buChar char="•"/>
            </a:pPr>
            <a:r>
              <a:rPr lang="en-US" dirty="0">
                <a:solidFill>
                  <a:schemeClr val="bg1"/>
                </a:solidFill>
                <a:latin typeface="Arial" panose="020B0604020202020204" pitchFamily="34" charset="0"/>
              </a:rPr>
              <a:t>I</a:t>
            </a:r>
            <a:r>
              <a:rPr lang="en-US" b="0" i="0" dirty="0">
                <a:solidFill>
                  <a:schemeClr val="bg1"/>
                </a:solidFill>
                <a:effectLst/>
                <a:latin typeface="Arial" panose="020B0604020202020204" pitchFamily="34" charset="0"/>
              </a:rPr>
              <a:t>ncreased cost, </a:t>
            </a:r>
          </a:p>
          <a:p>
            <a:pPr marL="285750" indent="-285750">
              <a:buFont typeface="Arial" panose="020B0604020202020204" pitchFamily="34" charset="0"/>
              <a:buChar char="•"/>
            </a:pPr>
            <a:r>
              <a:rPr lang="en-US" b="0" i="0" dirty="0">
                <a:solidFill>
                  <a:schemeClr val="bg1"/>
                </a:solidFill>
                <a:effectLst/>
                <a:latin typeface="Arial" panose="020B0604020202020204" pitchFamily="34" charset="0"/>
              </a:rPr>
              <a:t>Complex landscape,</a:t>
            </a:r>
          </a:p>
          <a:p>
            <a:pPr marL="285750" indent="-285750">
              <a:buFont typeface="Arial" panose="020B0604020202020204" pitchFamily="34" charset="0"/>
              <a:buChar char="•"/>
            </a:pPr>
            <a:r>
              <a:rPr lang="en-US" dirty="0">
                <a:solidFill>
                  <a:schemeClr val="bg1"/>
                </a:solidFill>
                <a:latin typeface="Arial" panose="020B0604020202020204" pitchFamily="34" charset="0"/>
              </a:rPr>
              <a:t>P</a:t>
            </a:r>
            <a:r>
              <a:rPr lang="en-US" b="0" i="0" dirty="0">
                <a:solidFill>
                  <a:schemeClr val="bg1"/>
                </a:solidFill>
                <a:effectLst/>
                <a:latin typeface="Arial" panose="020B0604020202020204" pitchFamily="34" charset="0"/>
              </a:rPr>
              <a:t>oor scalability </a:t>
            </a:r>
          </a:p>
          <a:p>
            <a:pPr marL="285750" indent="-285750">
              <a:buFont typeface="Arial" panose="020B0604020202020204" pitchFamily="34" charset="0"/>
              <a:buChar char="•"/>
            </a:pPr>
            <a:r>
              <a:rPr lang="en-US" dirty="0">
                <a:solidFill>
                  <a:schemeClr val="bg1"/>
                </a:solidFill>
                <a:latin typeface="Arial" panose="020B0604020202020204" pitchFamily="34" charset="0"/>
              </a:rPr>
              <a:t>D</a:t>
            </a:r>
            <a:r>
              <a:rPr lang="en-US" b="0" i="0" dirty="0">
                <a:solidFill>
                  <a:schemeClr val="bg1"/>
                </a:solidFill>
                <a:effectLst/>
                <a:latin typeface="Arial" panose="020B0604020202020204" pitchFamily="34" charset="0"/>
              </a:rPr>
              <a:t>ifficult to maintain.</a:t>
            </a:r>
            <a:endParaRPr lang="en-US" dirty="0">
              <a:solidFill>
                <a:schemeClr val="bg1"/>
              </a:solidFill>
            </a:endParaRPr>
          </a:p>
        </p:txBody>
      </p:sp>
    </p:spTree>
    <p:extLst>
      <p:ext uri="{BB962C8B-B14F-4D97-AF65-F5344CB8AC3E}">
        <p14:creationId xmlns:p14="http://schemas.microsoft.com/office/powerpoint/2010/main" val="3392967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51DF-3C29-58CE-7EA7-AFA2B610CA76}"/>
              </a:ext>
            </a:extLst>
          </p:cNvPr>
          <p:cNvSpPr>
            <a:spLocks noGrp="1"/>
          </p:cNvSpPr>
          <p:nvPr>
            <p:ph type="title"/>
          </p:nvPr>
        </p:nvSpPr>
        <p:spPr/>
        <p:txBody>
          <a:bodyPr/>
          <a:lstStyle/>
          <a:p>
            <a:r>
              <a:rPr lang="en-US" dirty="0"/>
              <a:t>Gateway Addons</a:t>
            </a:r>
          </a:p>
        </p:txBody>
      </p:sp>
      <p:sp>
        <p:nvSpPr>
          <p:cNvPr id="3" name="Content Placeholder 2">
            <a:extLst>
              <a:ext uri="{FF2B5EF4-FFF2-40B4-BE49-F238E27FC236}">
                <a16:creationId xmlns:a16="http://schemas.microsoft.com/office/drawing/2014/main" id="{3D3A5D09-97FA-2BCA-8635-26917500DEDB}"/>
              </a:ext>
            </a:extLst>
          </p:cNvPr>
          <p:cNvSpPr>
            <a:spLocks noGrp="1"/>
          </p:cNvSpPr>
          <p:nvPr>
            <p:ph idx="1"/>
          </p:nvPr>
        </p:nvSpPr>
        <p:spPr/>
        <p:txBody>
          <a:bodyPr/>
          <a:lstStyle/>
          <a:p>
            <a:r>
              <a:rPr lang="en-US" dirty="0"/>
              <a:t>GW_CORE (OData libraries)</a:t>
            </a:r>
          </a:p>
          <a:p>
            <a:r>
              <a:rPr lang="en-US" dirty="0"/>
              <a:t>IW_FND (runtime component, metadata store, shared services)</a:t>
            </a:r>
          </a:p>
          <a:p>
            <a:r>
              <a:rPr lang="en-US" dirty="0"/>
              <a:t>IW_BEP (business enablement provisioning)</a:t>
            </a:r>
          </a:p>
          <a:p>
            <a:r>
              <a:rPr lang="en-US" dirty="0"/>
              <a:t>IW_HDB (business content adapter for SAP Gateway with SAP HANA to enable exposure of SAP HANA views)</a:t>
            </a:r>
          </a:p>
          <a:p>
            <a:endParaRPr lang="en-US" dirty="0"/>
          </a:p>
        </p:txBody>
      </p:sp>
    </p:spTree>
    <p:extLst>
      <p:ext uri="{BB962C8B-B14F-4D97-AF65-F5344CB8AC3E}">
        <p14:creationId xmlns:p14="http://schemas.microsoft.com/office/powerpoint/2010/main" val="2529280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9E62-DC95-F161-580D-2A4F3C1290E9}"/>
              </a:ext>
            </a:extLst>
          </p:cNvPr>
          <p:cNvSpPr>
            <a:spLocks noGrp="1"/>
          </p:cNvSpPr>
          <p:nvPr>
            <p:ph type="title"/>
          </p:nvPr>
        </p:nvSpPr>
        <p:spPr/>
        <p:txBody>
          <a:bodyPr/>
          <a:lstStyle/>
          <a:p>
            <a:r>
              <a:rPr lang="en-US" dirty="0"/>
              <a:t>The core component for SAP Gateway Foundation</a:t>
            </a:r>
          </a:p>
        </p:txBody>
      </p:sp>
      <p:sp>
        <p:nvSpPr>
          <p:cNvPr id="5" name="Content Placeholder 4">
            <a:extLst>
              <a:ext uri="{FF2B5EF4-FFF2-40B4-BE49-F238E27FC236}">
                <a16:creationId xmlns:a16="http://schemas.microsoft.com/office/drawing/2014/main" id="{E59A099E-D964-A40B-1AFD-240F00AFFD9B}"/>
              </a:ext>
            </a:extLst>
          </p:cNvPr>
          <p:cNvSpPr>
            <a:spLocks noGrp="1"/>
          </p:cNvSpPr>
          <p:nvPr>
            <p:ph idx="1"/>
          </p:nvPr>
        </p:nvSpPr>
        <p:spPr>
          <a:xfrm>
            <a:off x="0" y="1193801"/>
            <a:ext cx="9229725" cy="5387974"/>
          </a:xfrm>
        </p:spPr>
        <p:txBody>
          <a:bodyPr>
            <a:normAutofit lnSpcReduction="10000"/>
          </a:bodyPr>
          <a:lstStyle/>
          <a:p>
            <a:endParaRPr lang="en-US" dirty="0"/>
          </a:p>
          <a:p>
            <a:r>
              <a:rPr lang="en-US" dirty="0"/>
              <a:t>SAP NetWeaver below 7.4</a:t>
            </a:r>
          </a:p>
          <a:p>
            <a:pPr lvl="1"/>
            <a:r>
              <a:rPr lang="en-US" dirty="0"/>
              <a:t>Register and maintain OData </a:t>
            </a:r>
            <a:r>
              <a:rPr lang="en-US" dirty="0" err="1"/>
              <a:t>Serice</a:t>
            </a:r>
            <a:endParaRPr lang="en-US" dirty="0"/>
          </a:p>
          <a:p>
            <a:pPr lvl="2"/>
            <a:r>
              <a:rPr lang="en-US" dirty="0"/>
              <a:t>GW_CORE </a:t>
            </a:r>
          </a:p>
          <a:p>
            <a:pPr lvl="2"/>
            <a:r>
              <a:rPr lang="en-US" dirty="0"/>
              <a:t>IW_FND </a:t>
            </a:r>
          </a:p>
          <a:p>
            <a:pPr lvl="1"/>
            <a:r>
              <a:rPr lang="en-US" dirty="0"/>
              <a:t>To develop the OData Service</a:t>
            </a:r>
          </a:p>
          <a:p>
            <a:pPr lvl="2"/>
            <a:r>
              <a:rPr lang="en-US" dirty="0"/>
              <a:t>IW_BEP (business enablement provisioning)</a:t>
            </a:r>
          </a:p>
          <a:p>
            <a:r>
              <a:rPr lang="en-US" dirty="0"/>
              <a:t>SAP NetWeaver 7.4 and higher  </a:t>
            </a:r>
          </a:p>
          <a:p>
            <a:pPr lvl="1"/>
            <a:r>
              <a:rPr lang="en-US" dirty="0"/>
              <a:t>Develop, resister and maintain OData service</a:t>
            </a:r>
          </a:p>
          <a:p>
            <a:pPr lvl="2"/>
            <a:r>
              <a:rPr lang="en-US" dirty="0"/>
              <a:t>SAP_GWFND </a:t>
            </a:r>
          </a:p>
          <a:p>
            <a:pPr lvl="3"/>
            <a:r>
              <a:rPr lang="en-US" dirty="0"/>
              <a:t>GW_CORE (OData libraries)</a:t>
            </a:r>
          </a:p>
          <a:p>
            <a:pPr lvl="3"/>
            <a:r>
              <a:rPr lang="en-US" dirty="0"/>
              <a:t>IW_FND (runtime component, metadata store, shared services)</a:t>
            </a:r>
          </a:p>
          <a:p>
            <a:pPr lvl="3"/>
            <a:r>
              <a:rPr lang="en-US" dirty="0"/>
              <a:t>IW_BEP (business enablement provisioning)</a:t>
            </a:r>
          </a:p>
          <a:p>
            <a:pPr lvl="3"/>
            <a:r>
              <a:rPr lang="en-US" dirty="0"/>
              <a:t>IW_HDB (business content adapter for SAP Gateway with SAP HANA to enable exposure of SAP HANA views)</a:t>
            </a:r>
          </a:p>
          <a:p>
            <a:pPr lvl="3"/>
            <a:endParaRPr lang="en-US" dirty="0"/>
          </a:p>
          <a:p>
            <a:pPr lvl="1"/>
            <a:endParaRPr lang="en-US" dirty="0"/>
          </a:p>
          <a:p>
            <a:endParaRPr lang="en-US" dirty="0"/>
          </a:p>
        </p:txBody>
      </p:sp>
    </p:spTree>
    <p:extLst>
      <p:ext uri="{BB962C8B-B14F-4D97-AF65-F5344CB8AC3E}">
        <p14:creationId xmlns:p14="http://schemas.microsoft.com/office/powerpoint/2010/main" val="2184741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1C37F-18A4-5179-4F5C-EFFA033CAA3E}"/>
              </a:ext>
            </a:extLst>
          </p:cNvPr>
          <p:cNvSpPr>
            <a:spLocks noGrp="1"/>
          </p:cNvSpPr>
          <p:nvPr>
            <p:ph type="title"/>
          </p:nvPr>
        </p:nvSpPr>
        <p:spPr>
          <a:xfrm>
            <a:off x="838200" y="277825"/>
            <a:ext cx="10515600" cy="866763"/>
          </a:xfrm>
        </p:spPr>
        <p:txBody>
          <a:bodyPr/>
          <a:lstStyle/>
          <a:p>
            <a:r>
              <a:rPr lang="en-US" dirty="0"/>
              <a:t>Below 7.4 for backend system</a:t>
            </a:r>
            <a:br>
              <a:rPr lang="en-US" dirty="0"/>
            </a:br>
            <a:endParaRPr lang="en-US" dirty="0"/>
          </a:p>
        </p:txBody>
      </p:sp>
      <p:pic>
        <p:nvPicPr>
          <p:cNvPr id="5" name="Content Placeholder 4">
            <a:extLst>
              <a:ext uri="{FF2B5EF4-FFF2-40B4-BE49-F238E27FC236}">
                <a16:creationId xmlns:a16="http://schemas.microsoft.com/office/drawing/2014/main" id="{D6FC836D-48BC-1F7C-BB36-DB2ADA659FD7}"/>
              </a:ext>
            </a:extLst>
          </p:cNvPr>
          <p:cNvPicPr>
            <a:picLocks noGrp="1" noChangeAspect="1"/>
          </p:cNvPicPr>
          <p:nvPr>
            <p:ph idx="1"/>
          </p:nvPr>
        </p:nvPicPr>
        <p:blipFill>
          <a:blip r:embed="rId2"/>
          <a:stretch>
            <a:fillRect/>
          </a:stretch>
        </p:blipFill>
        <p:spPr>
          <a:xfrm>
            <a:off x="443325" y="1425574"/>
            <a:ext cx="7795799" cy="5154601"/>
          </a:xfrm>
        </p:spPr>
      </p:pic>
    </p:spTree>
    <p:extLst>
      <p:ext uri="{BB962C8B-B14F-4D97-AF65-F5344CB8AC3E}">
        <p14:creationId xmlns:p14="http://schemas.microsoft.com/office/powerpoint/2010/main" val="266450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3E93-993A-83CB-687D-6837390DC237}"/>
              </a:ext>
            </a:extLst>
          </p:cNvPr>
          <p:cNvSpPr>
            <a:spLocks noGrp="1"/>
          </p:cNvSpPr>
          <p:nvPr>
            <p:ph type="title"/>
          </p:nvPr>
        </p:nvSpPr>
        <p:spPr/>
        <p:txBody>
          <a:bodyPr/>
          <a:lstStyle/>
          <a:p>
            <a:r>
              <a:rPr lang="en-US" dirty="0"/>
              <a:t>SAP NetWeaver 7.4 and higher </a:t>
            </a:r>
          </a:p>
        </p:txBody>
      </p:sp>
      <p:pic>
        <p:nvPicPr>
          <p:cNvPr id="5" name="Content Placeholder 4">
            <a:extLst>
              <a:ext uri="{FF2B5EF4-FFF2-40B4-BE49-F238E27FC236}">
                <a16:creationId xmlns:a16="http://schemas.microsoft.com/office/drawing/2014/main" id="{AF3B2858-C75B-8FC1-749E-3FEAFF6CF7C7}"/>
              </a:ext>
            </a:extLst>
          </p:cNvPr>
          <p:cNvPicPr>
            <a:picLocks noGrp="1" noChangeAspect="1"/>
          </p:cNvPicPr>
          <p:nvPr>
            <p:ph idx="1"/>
          </p:nvPr>
        </p:nvPicPr>
        <p:blipFill>
          <a:blip r:embed="rId2"/>
          <a:stretch>
            <a:fillRect/>
          </a:stretch>
        </p:blipFill>
        <p:spPr>
          <a:xfrm>
            <a:off x="509329" y="1530350"/>
            <a:ext cx="8158421" cy="4699602"/>
          </a:xfrm>
        </p:spPr>
      </p:pic>
    </p:spTree>
    <p:extLst>
      <p:ext uri="{BB962C8B-B14F-4D97-AF65-F5344CB8AC3E}">
        <p14:creationId xmlns:p14="http://schemas.microsoft.com/office/powerpoint/2010/main" val="2895973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9E62-DC95-F161-580D-2A4F3C1290E9}"/>
              </a:ext>
            </a:extLst>
          </p:cNvPr>
          <p:cNvSpPr>
            <a:spLocks noGrp="1"/>
          </p:cNvSpPr>
          <p:nvPr>
            <p:ph type="title"/>
          </p:nvPr>
        </p:nvSpPr>
        <p:spPr/>
        <p:txBody>
          <a:bodyPr/>
          <a:lstStyle/>
          <a:p>
            <a:r>
              <a:rPr lang="en-US" dirty="0"/>
              <a:t>OData Deployment Option</a:t>
            </a:r>
          </a:p>
        </p:txBody>
      </p:sp>
      <p:sp>
        <p:nvSpPr>
          <p:cNvPr id="3" name="Content Placeholder 2">
            <a:extLst>
              <a:ext uri="{FF2B5EF4-FFF2-40B4-BE49-F238E27FC236}">
                <a16:creationId xmlns:a16="http://schemas.microsoft.com/office/drawing/2014/main" id="{57F7E573-26ED-AA99-DC04-F78596662477}"/>
              </a:ext>
            </a:extLst>
          </p:cNvPr>
          <p:cNvSpPr>
            <a:spLocks noGrp="1"/>
          </p:cNvSpPr>
          <p:nvPr>
            <p:ph idx="1"/>
          </p:nvPr>
        </p:nvSpPr>
        <p:spPr>
          <a:xfrm>
            <a:off x="542925" y="1673225"/>
            <a:ext cx="10515600" cy="3917949"/>
          </a:xfrm>
        </p:spPr>
        <p:txBody>
          <a:bodyPr/>
          <a:lstStyle/>
          <a:p>
            <a:r>
              <a:rPr lang="en-US" dirty="0"/>
              <a:t>Central Hub Deployment</a:t>
            </a:r>
          </a:p>
          <a:p>
            <a:pPr lvl="1"/>
            <a:r>
              <a:rPr lang="en-US" dirty="0"/>
              <a:t>Service development in the SAP Business Suite backend system)</a:t>
            </a:r>
          </a:p>
          <a:p>
            <a:pPr lvl="1"/>
            <a:r>
              <a:rPr lang="en-US" dirty="0"/>
              <a:t>Service development in SAP Gateway Foundation hub system</a:t>
            </a:r>
          </a:p>
          <a:p>
            <a:pPr lvl="1"/>
            <a:endParaRPr lang="en-US" dirty="0"/>
          </a:p>
          <a:p>
            <a:pPr lvl="1"/>
            <a:endParaRPr lang="en-US" dirty="0"/>
          </a:p>
          <a:p>
            <a:r>
              <a:rPr lang="en-US" dirty="0"/>
              <a:t>Embedded Deployment</a:t>
            </a:r>
          </a:p>
          <a:p>
            <a:endParaRPr lang="en-US" dirty="0"/>
          </a:p>
        </p:txBody>
      </p:sp>
    </p:spTree>
    <p:extLst>
      <p:ext uri="{BB962C8B-B14F-4D97-AF65-F5344CB8AC3E}">
        <p14:creationId xmlns:p14="http://schemas.microsoft.com/office/powerpoint/2010/main" val="3427492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F81-4E64-A91F-626B-F69FB2FDD7E6}"/>
              </a:ext>
            </a:extLst>
          </p:cNvPr>
          <p:cNvSpPr>
            <a:spLocks noGrp="1"/>
          </p:cNvSpPr>
          <p:nvPr>
            <p:ph type="title"/>
          </p:nvPr>
        </p:nvSpPr>
        <p:spPr>
          <a:xfrm>
            <a:off x="838200" y="177005"/>
            <a:ext cx="10515600" cy="1008063"/>
          </a:xfrm>
        </p:spPr>
        <p:txBody>
          <a:bodyPr/>
          <a:lstStyle/>
          <a:p>
            <a:r>
              <a:rPr lang="en-US" dirty="0"/>
              <a:t>API(Application Programming interface)</a:t>
            </a:r>
          </a:p>
        </p:txBody>
      </p:sp>
      <p:sp>
        <p:nvSpPr>
          <p:cNvPr id="3" name="Content Placeholder 2">
            <a:extLst>
              <a:ext uri="{FF2B5EF4-FFF2-40B4-BE49-F238E27FC236}">
                <a16:creationId xmlns:a16="http://schemas.microsoft.com/office/drawing/2014/main" id="{539D690F-B573-6D0A-06FF-3EA7DEAAB672}"/>
              </a:ext>
            </a:extLst>
          </p:cNvPr>
          <p:cNvSpPr>
            <a:spLocks noGrp="1"/>
          </p:cNvSpPr>
          <p:nvPr>
            <p:ph idx="1"/>
          </p:nvPr>
        </p:nvSpPr>
        <p:spPr>
          <a:xfrm>
            <a:off x="142875" y="1487415"/>
            <a:ext cx="11410950" cy="2116232"/>
          </a:xfrm>
        </p:spPr>
        <p:txBody>
          <a:bodyPr>
            <a:normAutofit/>
          </a:bodyPr>
          <a:lstStyle/>
          <a:p>
            <a:r>
              <a:rPr lang="en-US" dirty="0"/>
              <a:t>APIs are mechanisms that enable two software components to communicate with each other using a set of definitions and protocols. Ex :- Weather API</a:t>
            </a:r>
          </a:p>
          <a:p>
            <a:pPr lvl="1"/>
            <a:r>
              <a:rPr lang="en-US" dirty="0"/>
              <a:t>Application :- It refers to any software with a distinct function</a:t>
            </a:r>
          </a:p>
          <a:p>
            <a:pPr lvl="1"/>
            <a:r>
              <a:rPr lang="en-US" dirty="0"/>
              <a:t>Interface :- contract of service between two applications</a:t>
            </a:r>
          </a:p>
          <a:p>
            <a:pPr lvl="1"/>
            <a:endParaRPr lang="en-US" dirty="0"/>
          </a:p>
        </p:txBody>
      </p:sp>
      <p:grpSp>
        <p:nvGrpSpPr>
          <p:cNvPr id="8" name="Group 7">
            <a:extLst>
              <a:ext uri="{FF2B5EF4-FFF2-40B4-BE49-F238E27FC236}">
                <a16:creationId xmlns:a16="http://schemas.microsoft.com/office/drawing/2014/main" id="{A2EA06D1-9E66-69DF-27A1-2F3392FC5545}"/>
              </a:ext>
            </a:extLst>
          </p:cNvPr>
          <p:cNvGrpSpPr/>
          <p:nvPr/>
        </p:nvGrpSpPr>
        <p:grpSpPr>
          <a:xfrm>
            <a:off x="542925" y="3913832"/>
            <a:ext cx="8591550" cy="2576809"/>
            <a:chOff x="542925" y="3693261"/>
            <a:chExt cx="8591550" cy="2576809"/>
          </a:xfrm>
        </p:grpSpPr>
        <p:grpSp>
          <p:nvGrpSpPr>
            <p:cNvPr id="17" name="Group 16">
              <a:extLst>
                <a:ext uri="{FF2B5EF4-FFF2-40B4-BE49-F238E27FC236}">
                  <a16:creationId xmlns:a16="http://schemas.microsoft.com/office/drawing/2014/main" id="{97EF9967-9564-2FE8-FE7A-027B0857B604}"/>
                </a:ext>
              </a:extLst>
            </p:cNvPr>
            <p:cNvGrpSpPr/>
            <p:nvPr/>
          </p:nvGrpSpPr>
          <p:grpSpPr>
            <a:xfrm>
              <a:off x="542925" y="4200525"/>
              <a:ext cx="8058150" cy="1676400"/>
              <a:chOff x="1133475" y="4152900"/>
              <a:chExt cx="6524625" cy="1295400"/>
            </a:xfrm>
          </p:grpSpPr>
          <p:grpSp>
            <p:nvGrpSpPr>
              <p:cNvPr id="10" name="Group 9">
                <a:extLst>
                  <a:ext uri="{FF2B5EF4-FFF2-40B4-BE49-F238E27FC236}">
                    <a16:creationId xmlns:a16="http://schemas.microsoft.com/office/drawing/2014/main" id="{BA3A7513-6433-50F4-25E7-DAEA7976C8B4}"/>
                  </a:ext>
                </a:extLst>
              </p:cNvPr>
              <p:cNvGrpSpPr/>
              <p:nvPr/>
            </p:nvGrpSpPr>
            <p:grpSpPr>
              <a:xfrm>
                <a:off x="1133475" y="4152900"/>
                <a:ext cx="6524625" cy="1295400"/>
                <a:chOff x="1133475" y="4152900"/>
                <a:chExt cx="6524625" cy="1295400"/>
              </a:xfrm>
            </p:grpSpPr>
            <p:pic>
              <p:nvPicPr>
                <p:cNvPr id="5" name="Graphic 4" descr="Monitor with solid fill">
                  <a:extLst>
                    <a:ext uri="{FF2B5EF4-FFF2-40B4-BE49-F238E27FC236}">
                      <a16:creationId xmlns:a16="http://schemas.microsoft.com/office/drawing/2014/main" id="{26B7B9BA-82B8-73AB-3E92-A04CE2B9F6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3475" y="4152900"/>
                  <a:ext cx="1295400" cy="1295400"/>
                </a:xfrm>
                <a:prstGeom prst="rect">
                  <a:avLst/>
                </a:prstGeom>
              </p:spPr>
            </p:pic>
            <p:pic>
              <p:nvPicPr>
                <p:cNvPr id="7" name="Graphic 6" descr="Database with solid fill">
                  <a:extLst>
                    <a:ext uri="{FF2B5EF4-FFF2-40B4-BE49-F238E27FC236}">
                      <a16:creationId xmlns:a16="http://schemas.microsoft.com/office/drawing/2014/main" id="{9B3726BC-E2D8-DB51-40DF-45528F0B298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15100" y="4230687"/>
                  <a:ext cx="1143000" cy="1143000"/>
                </a:xfrm>
                <a:prstGeom prst="rect">
                  <a:avLst/>
                </a:prstGeom>
              </p:spPr>
            </p:pic>
            <p:pic>
              <p:nvPicPr>
                <p:cNvPr id="9" name="Graphic 8" descr="Syncing cloud with solid fill">
                  <a:extLst>
                    <a:ext uri="{FF2B5EF4-FFF2-40B4-BE49-F238E27FC236}">
                      <a16:creationId xmlns:a16="http://schemas.microsoft.com/office/drawing/2014/main" id="{EEAC8AE8-24AC-CF26-20E9-8C3C409C42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0000" y="4343400"/>
                  <a:ext cx="914400" cy="914400"/>
                </a:xfrm>
                <a:prstGeom prst="rect">
                  <a:avLst/>
                </a:prstGeom>
              </p:spPr>
            </p:pic>
          </p:grpSp>
          <p:sp>
            <p:nvSpPr>
              <p:cNvPr id="13" name="Arrow: Right 12">
                <a:extLst>
                  <a:ext uri="{FF2B5EF4-FFF2-40B4-BE49-F238E27FC236}">
                    <a16:creationId xmlns:a16="http://schemas.microsoft.com/office/drawing/2014/main" id="{C2108304-6B31-49C0-63CB-87AD73A237D8}"/>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25187E5D-A608-44B2-268C-49D624FA2B53}"/>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43DE9E9C-E664-4FCA-DA38-93AD32735EDF}"/>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Arrow: Right 15">
                <a:extLst>
                  <a:ext uri="{FF2B5EF4-FFF2-40B4-BE49-F238E27FC236}">
                    <a16:creationId xmlns:a16="http://schemas.microsoft.com/office/drawing/2014/main" id="{A88EBDA3-4099-CA4F-0CEA-A27F4AE23128}"/>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TextBox 17">
              <a:extLst>
                <a:ext uri="{FF2B5EF4-FFF2-40B4-BE49-F238E27FC236}">
                  <a16:creationId xmlns:a16="http://schemas.microsoft.com/office/drawing/2014/main" id="{A1F85C52-83C7-CC47-1630-7692B542B4F3}"/>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19" name="TextBox 18">
              <a:extLst>
                <a:ext uri="{FF2B5EF4-FFF2-40B4-BE49-F238E27FC236}">
                  <a16:creationId xmlns:a16="http://schemas.microsoft.com/office/drawing/2014/main" id="{AB907865-6C37-FAF7-29A0-B7D7B6900C66}"/>
                </a:ext>
              </a:extLst>
            </p:cNvPr>
            <p:cNvSpPr txBox="1"/>
            <p:nvPr/>
          </p:nvSpPr>
          <p:spPr>
            <a:xfrm>
              <a:off x="3998851" y="3708162"/>
              <a:ext cx="828675" cy="369332"/>
            </a:xfrm>
            <a:prstGeom prst="rect">
              <a:avLst/>
            </a:prstGeom>
            <a:noFill/>
          </p:spPr>
          <p:txBody>
            <a:bodyPr wrap="square" rtlCol="0">
              <a:spAutoFit/>
            </a:bodyPr>
            <a:lstStyle/>
            <a:p>
              <a:r>
                <a:rPr lang="en-US" b="1" dirty="0">
                  <a:solidFill>
                    <a:schemeClr val="bg1"/>
                  </a:solidFill>
                </a:rPr>
                <a:t>API</a:t>
              </a:r>
            </a:p>
          </p:txBody>
        </p:sp>
        <p:sp>
          <p:nvSpPr>
            <p:cNvPr id="20" name="TextBox 19">
              <a:extLst>
                <a:ext uri="{FF2B5EF4-FFF2-40B4-BE49-F238E27FC236}">
                  <a16:creationId xmlns:a16="http://schemas.microsoft.com/office/drawing/2014/main" id="{14EC1ACC-8C5A-4B2D-6CAF-388288D351DA}"/>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21" name="TextBox 20">
              <a:extLst>
                <a:ext uri="{FF2B5EF4-FFF2-40B4-BE49-F238E27FC236}">
                  <a16:creationId xmlns:a16="http://schemas.microsoft.com/office/drawing/2014/main" id="{61DAC13D-A562-0D3A-ED81-20066376972A}"/>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22" name="TextBox 21">
              <a:extLst>
                <a:ext uri="{FF2B5EF4-FFF2-40B4-BE49-F238E27FC236}">
                  <a16:creationId xmlns:a16="http://schemas.microsoft.com/office/drawing/2014/main" id="{D5136431-88A8-36BD-7524-5306A26EB9FA}"/>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
        <p:nvSpPr>
          <p:cNvPr id="24" name="TextBox 23">
            <a:extLst>
              <a:ext uri="{FF2B5EF4-FFF2-40B4-BE49-F238E27FC236}">
                <a16:creationId xmlns:a16="http://schemas.microsoft.com/office/drawing/2014/main" id="{5437E4EB-787D-A785-270B-F517BD3FC45D}"/>
              </a:ext>
            </a:extLst>
          </p:cNvPr>
          <p:cNvSpPr txBox="1"/>
          <p:nvPr/>
        </p:nvSpPr>
        <p:spPr>
          <a:xfrm>
            <a:off x="4395213" y="6453833"/>
            <a:ext cx="4775713"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rPr>
              <a:t>Customer waiter chef</a:t>
            </a:r>
            <a:endParaRPr lang="en-US" dirty="0">
              <a:solidFill>
                <a:schemeClr val="bg1"/>
              </a:solidFill>
            </a:endParaRPr>
          </a:p>
        </p:txBody>
      </p:sp>
      <p:sp>
        <p:nvSpPr>
          <p:cNvPr id="4" name="TextBox 3">
            <a:extLst>
              <a:ext uri="{FF2B5EF4-FFF2-40B4-BE49-F238E27FC236}">
                <a16:creationId xmlns:a16="http://schemas.microsoft.com/office/drawing/2014/main" id="{059C3D8A-C6B0-279E-3BA1-98E431DE756F}"/>
              </a:ext>
            </a:extLst>
          </p:cNvPr>
          <p:cNvSpPr txBox="1"/>
          <p:nvPr/>
        </p:nvSpPr>
        <p:spPr>
          <a:xfrm>
            <a:off x="3896015" y="4221912"/>
            <a:ext cx="1204710" cy="369332"/>
          </a:xfrm>
          <a:prstGeom prst="rect">
            <a:avLst/>
          </a:prstGeom>
          <a:noFill/>
        </p:spPr>
        <p:txBody>
          <a:bodyPr wrap="square" rtlCol="0">
            <a:spAutoFit/>
          </a:bodyPr>
          <a:lstStyle/>
          <a:p>
            <a:r>
              <a:rPr lang="en-US" dirty="0">
                <a:solidFill>
                  <a:schemeClr val="bg1"/>
                </a:solidFill>
              </a:rPr>
              <a:t>Request</a:t>
            </a:r>
          </a:p>
        </p:txBody>
      </p:sp>
      <p:sp>
        <p:nvSpPr>
          <p:cNvPr id="6" name="TextBox 5">
            <a:extLst>
              <a:ext uri="{FF2B5EF4-FFF2-40B4-BE49-F238E27FC236}">
                <a16:creationId xmlns:a16="http://schemas.microsoft.com/office/drawing/2014/main" id="{3335B600-E7EC-B910-F94B-74A834214BA7}"/>
              </a:ext>
            </a:extLst>
          </p:cNvPr>
          <p:cNvSpPr txBox="1"/>
          <p:nvPr/>
        </p:nvSpPr>
        <p:spPr>
          <a:xfrm>
            <a:off x="3811954" y="5486205"/>
            <a:ext cx="1411647" cy="369332"/>
          </a:xfrm>
          <a:prstGeom prst="rect">
            <a:avLst/>
          </a:prstGeom>
          <a:noFill/>
        </p:spPr>
        <p:txBody>
          <a:bodyPr wrap="square" rtlCol="0">
            <a:spAutoFit/>
          </a:bodyPr>
          <a:lstStyle/>
          <a:p>
            <a:r>
              <a:rPr lang="en-US" dirty="0">
                <a:solidFill>
                  <a:schemeClr val="bg1"/>
                </a:solidFill>
              </a:rPr>
              <a:t>Response</a:t>
            </a:r>
          </a:p>
        </p:txBody>
      </p:sp>
    </p:spTree>
    <p:extLst>
      <p:ext uri="{BB962C8B-B14F-4D97-AF65-F5344CB8AC3E}">
        <p14:creationId xmlns:p14="http://schemas.microsoft.com/office/powerpoint/2010/main" val="200802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4778-7EFB-182B-12EE-B9650504BA5D}"/>
              </a:ext>
            </a:extLst>
          </p:cNvPr>
          <p:cNvSpPr>
            <a:spLocks noGrp="1"/>
          </p:cNvSpPr>
          <p:nvPr>
            <p:ph type="title"/>
          </p:nvPr>
        </p:nvSpPr>
        <p:spPr/>
        <p:txBody>
          <a:bodyPr/>
          <a:lstStyle/>
          <a:p>
            <a:r>
              <a:rPr lang="en-US" dirty="0"/>
              <a:t>OData Deployment Option</a:t>
            </a:r>
          </a:p>
        </p:txBody>
      </p:sp>
      <p:pic>
        <p:nvPicPr>
          <p:cNvPr id="4" name="Content Placeholder 8">
            <a:extLst>
              <a:ext uri="{FF2B5EF4-FFF2-40B4-BE49-F238E27FC236}">
                <a16:creationId xmlns:a16="http://schemas.microsoft.com/office/drawing/2014/main" id="{240A1B27-A6EA-279B-8BDF-744F2A2AB9AC}"/>
              </a:ext>
            </a:extLst>
          </p:cNvPr>
          <p:cNvPicPr>
            <a:picLocks noChangeAspect="1"/>
          </p:cNvPicPr>
          <p:nvPr/>
        </p:nvPicPr>
        <p:blipFill>
          <a:blip r:embed="rId2"/>
          <a:stretch>
            <a:fillRect/>
          </a:stretch>
        </p:blipFill>
        <p:spPr>
          <a:xfrm>
            <a:off x="609600" y="1489390"/>
            <a:ext cx="3756146" cy="4351338"/>
          </a:xfrm>
          <a:prstGeom prst="rect">
            <a:avLst/>
          </a:prstGeom>
        </p:spPr>
      </p:pic>
      <p:sp>
        <p:nvSpPr>
          <p:cNvPr id="5" name="Rectangle: Rounded Corners 4">
            <a:extLst>
              <a:ext uri="{FF2B5EF4-FFF2-40B4-BE49-F238E27FC236}">
                <a16:creationId xmlns:a16="http://schemas.microsoft.com/office/drawing/2014/main" id="{F61F1A1D-92B9-E0CD-7EB1-3F4B6E56A72A}"/>
              </a:ext>
            </a:extLst>
          </p:cNvPr>
          <p:cNvSpPr/>
          <p:nvPr/>
        </p:nvSpPr>
        <p:spPr>
          <a:xfrm>
            <a:off x="1524001" y="2321043"/>
            <a:ext cx="198120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6" name="Rectangle: Rounded Corners 5">
            <a:extLst>
              <a:ext uri="{FF2B5EF4-FFF2-40B4-BE49-F238E27FC236}">
                <a16:creationId xmlns:a16="http://schemas.microsoft.com/office/drawing/2014/main" id="{309DE019-77FB-E920-6DC9-7E0D440A9D30}"/>
              </a:ext>
            </a:extLst>
          </p:cNvPr>
          <p:cNvSpPr/>
          <p:nvPr/>
        </p:nvSpPr>
        <p:spPr>
          <a:xfrm>
            <a:off x="1735198" y="4953000"/>
            <a:ext cx="1504950" cy="27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rgbClr val="50B4C8"/>
                </a:solidFill>
              </a:rPr>
              <a:t>IW_BEP</a:t>
            </a:r>
          </a:p>
        </p:txBody>
      </p:sp>
      <p:pic>
        <p:nvPicPr>
          <p:cNvPr id="7" name="Content Placeholder 5">
            <a:extLst>
              <a:ext uri="{FF2B5EF4-FFF2-40B4-BE49-F238E27FC236}">
                <a16:creationId xmlns:a16="http://schemas.microsoft.com/office/drawing/2014/main" id="{F38437CE-69B0-43C0-7389-DDE92EBBBF27}"/>
              </a:ext>
            </a:extLst>
          </p:cNvPr>
          <p:cNvPicPr>
            <a:picLocks noGrp="1" noChangeAspect="1"/>
          </p:cNvPicPr>
          <p:nvPr>
            <p:ph idx="1"/>
          </p:nvPr>
        </p:nvPicPr>
        <p:blipFill>
          <a:blip r:embed="rId3"/>
          <a:stretch>
            <a:fillRect/>
          </a:stretch>
        </p:blipFill>
        <p:spPr>
          <a:xfrm>
            <a:off x="4829175" y="1489390"/>
            <a:ext cx="4007606" cy="4351338"/>
          </a:xfrm>
        </p:spPr>
      </p:pic>
      <p:sp>
        <p:nvSpPr>
          <p:cNvPr id="8" name="Rectangle: Rounded Corners 7">
            <a:extLst>
              <a:ext uri="{FF2B5EF4-FFF2-40B4-BE49-F238E27FC236}">
                <a16:creationId xmlns:a16="http://schemas.microsoft.com/office/drawing/2014/main" id="{2ACCF221-E281-4213-DA29-A4AB714B1790}"/>
              </a:ext>
            </a:extLst>
          </p:cNvPr>
          <p:cNvSpPr/>
          <p:nvPr/>
        </p:nvSpPr>
        <p:spPr>
          <a:xfrm>
            <a:off x="4951353" y="3473030"/>
            <a:ext cx="198120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9" name="Rectangle: Rounded Corners 8">
            <a:extLst>
              <a:ext uri="{FF2B5EF4-FFF2-40B4-BE49-F238E27FC236}">
                <a16:creationId xmlns:a16="http://schemas.microsoft.com/office/drawing/2014/main" id="{9AA30963-0891-5F9F-F78A-BA6FF60E039A}"/>
              </a:ext>
            </a:extLst>
          </p:cNvPr>
          <p:cNvSpPr/>
          <p:nvPr/>
        </p:nvSpPr>
        <p:spPr>
          <a:xfrm>
            <a:off x="7240648" y="3473030"/>
            <a:ext cx="150495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rgbClr val="50B4C8"/>
                </a:solidFill>
              </a:rPr>
              <a:t>IW_BEP</a:t>
            </a:r>
          </a:p>
        </p:txBody>
      </p:sp>
    </p:spTree>
    <p:extLst>
      <p:ext uri="{BB962C8B-B14F-4D97-AF65-F5344CB8AC3E}">
        <p14:creationId xmlns:p14="http://schemas.microsoft.com/office/powerpoint/2010/main" val="277528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4778-7EFB-182B-12EE-B9650504BA5D}"/>
              </a:ext>
            </a:extLst>
          </p:cNvPr>
          <p:cNvSpPr>
            <a:spLocks noGrp="1"/>
          </p:cNvSpPr>
          <p:nvPr>
            <p:ph type="title"/>
          </p:nvPr>
        </p:nvSpPr>
        <p:spPr/>
        <p:txBody>
          <a:bodyPr/>
          <a:lstStyle/>
          <a:p>
            <a:r>
              <a:rPr lang="en-US" dirty="0"/>
              <a:t>OData Deployment Option</a:t>
            </a:r>
          </a:p>
        </p:txBody>
      </p:sp>
      <p:pic>
        <p:nvPicPr>
          <p:cNvPr id="4" name="Content Placeholder 8">
            <a:extLst>
              <a:ext uri="{FF2B5EF4-FFF2-40B4-BE49-F238E27FC236}">
                <a16:creationId xmlns:a16="http://schemas.microsoft.com/office/drawing/2014/main" id="{240A1B27-A6EA-279B-8BDF-744F2A2AB9AC}"/>
              </a:ext>
            </a:extLst>
          </p:cNvPr>
          <p:cNvPicPr>
            <a:picLocks noChangeAspect="1"/>
          </p:cNvPicPr>
          <p:nvPr/>
        </p:nvPicPr>
        <p:blipFill>
          <a:blip r:embed="rId2"/>
          <a:stretch>
            <a:fillRect/>
          </a:stretch>
        </p:blipFill>
        <p:spPr>
          <a:xfrm>
            <a:off x="609600" y="1489390"/>
            <a:ext cx="3756146" cy="4351338"/>
          </a:xfrm>
          <a:prstGeom prst="rect">
            <a:avLst/>
          </a:prstGeom>
        </p:spPr>
      </p:pic>
      <p:sp>
        <p:nvSpPr>
          <p:cNvPr id="5" name="Rectangle: Rounded Corners 4">
            <a:extLst>
              <a:ext uri="{FF2B5EF4-FFF2-40B4-BE49-F238E27FC236}">
                <a16:creationId xmlns:a16="http://schemas.microsoft.com/office/drawing/2014/main" id="{F61F1A1D-92B9-E0CD-7EB1-3F4B6E56A72A}"/>
              </a:ext>
            </a:extLst>
          </p:cNvPr>
          <p:cNvSpPr/>
          <p:nvPr/>
        </p:nvSpPr>
        <p:spPr>
          <a:xfrm>
            <a:off x="1524001" y="2321043"/>
            <a:ext cx="150495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SAP_GWFND </a:t>
            </a:r>
          </a:p>
        </p:txBody>
      </p:sp>
      <p:pic>
        <p:nvPicPr>
          <p:cNvPr id="7" name="Content Placeholder 5">
            <a:extLst>
              <a:ext uri="{FF2B5EF4-FFF2-40B4-BE49-F238E27FC236}">
                <a16:creationId xmlns:a16="http://schemas.microsoft.com/office/drawing/2014/main" id="{F38437CE-69B0-43C0-7389-DDE92EBBBF27}"/>
              </a:ext>
            </a:extLst>
          </p:cNvPr>
          <p:cNvPicPr>
            <a:picLocks noGrp="1" noChangeAspect="1"/>
          </p:cNvPicPr>
          <p:nvPr>
            <p:ph idx="1"/>
          </p:nvPr>
        </p:nvPicPr>
        <p:blipFill>
          <a:blip r:embed="rId3"/>
          <a:stretch>
            <a:fillRect/>
          </a:stretch>
        </p:blipFill>
        <p:spPr>
          <a:xfrm>
            <a:off x="4829175" y="1489390"/>
            <a:ext cx="4007606" cy="4351338"/>
          </a:xfrm>
        </p:spPr>
      </p:pic>
      <p:sp>
        <p:nvSpPr>
          <p:cNvPr id="3" name="Rectangle: Rounded Corners 2">
            <a:extLst>
              <a:ext uri="{FF2B5EF4-FFF2-40B4-BE49-F238E27FC236}">
                <a16:creationId xmlns:a16="http://schemas.microsoft.com/office/drawing/2014/main" id="{A4AF7BE7-DFF6-893A-A812-F44EBA2E8D7D}"/>
              </a:ext>
            </a:extLst>
          </p:cNvPr>
          <p:cNvSpPr/>
          <p:nvPr/>
        </p:nvSpPr>
        <p:spPr>
          <a:xfrm>
            <a:off x="1638301" y="4845168"/>
            <a:ext cx="150495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SAP_GWFND </a:t>
            </a:r>
          </a:p>
        </p:txBody>
      </p:sp>
      <p:sp>
        <p:nvSpPr>
          <p:cNvPr id="10" name="Rectangle: Rounded Corners 9">
            <a:extLst>
              <a:ext uri="{FF2B5EF4-FFF2-40B4-BE49-F238E27FC236}">
                <a16:creationId xmlns:a16="http://schemas.microsoft.com/office/drawing/2014/main" id="{0110568C-FD38-8FCA-8E3F-4E6C62602ED1}"/>
              </a:ext>
            </a:extLst>
          </p:cNvPr>
          <p:cNvSpPr/>
          <p:nvPr/>
        </p:nvSpPr>
        <p:spPr>
          <a:xfrm>
            <a:off x="6296026" y="3549768"/>
            <a:ext cx="150495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SAP_GWFND </a:t>
            </a:r>
          </a:p>
        </p:txBody>
      </p:sp>
    </p:spTree>
    <p:extLst>
      <p:ext uri="{BB962C8B-B14F-4D97-AF65-F5344CB8AC3E}">
        <p14:creationId xmlns:p14="http://schemas.microsoft.com/office/powerpoint/2010/main" val="1197967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Central Hub Deployment</a:t>
            </a:r>
          </a:p>
        </p:txBody>
      </p:sp>
      <p:pic>
        <p:nvPicPr>
          <p:cNvPr id="9" name="Content Placeholder 8">
            <a:extLst>
              <a:ext uri="{FF2B5EF4-FFF2-40B4-BE49-F238E27FC236}">
                <a16:creationId xmlns:a16="http://schemas.microsoft.com/office/drawing/2014/main" id="{90B74EC1-B1ED-9970-0C90-50F430ECB5B1}"/>
              </a:ext>
            </a:extLst>
          </p:cNvPr>
          <p:cNvPicPr>
            <a:picLocks noGrp="1" noChangeAspect="1"/>
          </p:cNvPicPr>
          <p:nvPr>
            <p:ph idx="1"/>
          </p:nvPr>
        </p:nvPicPr>
        <p:blipFill>
          <a:blip r:embed="rId2"/>
          <a:stretch>
            <a:fillRect/>
          </a:stretch>
        </p:blipFill>
        <p:spPr>
          <a:xfrm>
            <a:off x="609600" y="1489390"/>
            <a:ext cx="3756146" cy="4351338"/>
          </a:xfrm>
        </p:spPr>
      </p:pic>
      <p:sp>
        <p:nvSpPr>
          <p:cNvPr id="25" name="TextBox 24">
            <a:extLst>
              <a:ext uri="{FF2B5EF4-FFF2-40B4-BE49-F238E27FC236}">
                <a16:creationId xmlns:a16="http://schemas.microsoft.com/office/drawing/2014/main" id="{ECFF6EB4-F9D9-829D-FEF8-9D9733DC2CBF}"/>
              </a:ext>
            </a:extLst>
          </p:cNvPr>
          <p:cNvSpPr txBox="1"/>
          <p:nvPr/>
        </p:nvSpPr>
        <p:spPr>
          <a:xfrm>
            <a:off x="4630799" y="1255180"/>
            <a:ext cx="6153150" cy="3970318"/>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rPr>
              <a:t>Routing and composition of multiple systems is supported.</a:t>
            </a:r>
          </a:p>
          <a:p>
            <a:pPr marL="285750" indent="-285750">
              <a:buFont typeface="Wingdings" panose="05000000000000000000" pitchFamily="2" charset="2"/>
              <a:buChar char="Ø"/>
            </a:pPr>
            <a:r>
              <a:rPr lang="en-US" dirty="0">
                <a:solidFill>
                  <a:schemeClr val="bg1"/>
                </a:solidFill>
              </a:rPr>
              <a:t>Dedicated SAP Gateway Foundation content is available</a:t>
            </a:r>
          </a:p>
          <a:p>
            <a:pPr marL="285750" indent="-285750">
              <a:buFont typeface="Wingdings" panose="05000000000000000000" pitchFamily="2" charset="2"/>
              <a:buChar char="Ø"/>
            </a:pPr>
            <a:r>
              <a:rPr lang="en-US" dirty="0">
                <a:solidFill>
                  <a:schemeClr val="bg1"/>
                </a:solidFill>
              </a:rPr>
              <a:t>Decoupled lifecycle of consumer applications from the SAP Business Suite system.</a:t>
            </a:r>
          </a:p>
          <a:p>
            <a:pPr marL="285750" indent="-285750">
              <a:buFont typeface="Wingdings" panose="05000000000000000000" pitchFamily="2" charset="2"/>
              <a:buChar char="Ø"/>
            </a:pPr>
            <a:r>
              <a:rPr lang="en-US" dirty="0">
                <a:solidFill>
                  <a:schemeClr val="bg1"/>
                </a:solidFill>
              </a:rPr>
              <a:t>SAP Gateway Foundation capabilities need to be deployed only once within the landscape.</a:t>
            </a:r>
          </a:p>
          <a:p>
            <a:pPr marL="285750" indent="-285750">
              <a:buFont typeface="Wingdings" panose="05000000000000000000" pitchFamily="2" charset="2"/>
              <a:buChar char="Ø"/>
            </a:pPr>
            <a:r>
              <a:rPr lang="en-US" dirty="0">
                <a:solidFill>
                  <a:schemeClr val="bg1"/>
                </a:solidFill>
              </a:rPr>
              <a:t>Single point of access to backend systems</a:t>
            </a:r>
          </a:p>
          <a:p>
            <a:pPr marL="285750" indent="-285750">
              <a:buFont typeface="Wingdings" panose="05000000000000000000" pitchFamily="2" charset="2"/>
              <a:buChar char="Ø"/>
            </a:pPr>
            <a:r>
              <a:rPr lang="en-US" dirty="0">
                <a:solidFill>
                  <a:schemeClr val="bg1"/>
                </a:solidFill>
              </a:rPr>
              <a:t>Enhanced security because of no direct access to the backend system</a:t>
            </a:r>
          </a:p>
          <a:p>
            <a:pPr marL="285750" indent="-285750">
              <a:buFont typeface="Wingdings" panose="05000000000000000000" pitchFamily="2" charset="2"/>
              <a:buChar char="Ø"/>
            </a:pPr>
            <a:r>
              <a:rPr lang="en-US" dirty="0">
                <a:solidFill>
                  <a:schemeClr val="bg1"/>
                </a:solidFill>
              </a:rPr>
              <a:t>Independent innovation speed of SAP Gateway Foundation and the connected SAP Business Suite systems.</a:t>
            </a:r>
          </a:p>
        </p:txBody>
      </p:sp>
      <p:sp>
        <p:nvSpPr>
          <p:cNvPr id="3" name="Rectangle: Rounded Corners 2">
            <a:extLst>
              <a:ext uri="{FF2B5EF4-FFF2-40B4-BE49-F238E27FC236}">
                <a16:creationId xmlns:a16="http://schemas.microsoft.com/office/drawing/2014/main" id="{32CE64BE-A94D-0DF9-C65D-0C5E2DAAF6ED}"/>
              </a:ext>
            </a:extLst>
          </p:cNvPr>
          <p:cNvSpPr/>
          <p:nvPr/>
        </p:nvSpPr>
        <p:spPr>
          <a:xfrm>
            <a:off x="1524001" y="2321043"/>
            <a:ext cx="1981200" cy="3840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4" name="Rectangle: Rounded Corners 3">
            <a:extLst>
              <a:ext uri="{FF2B5EF4-FFF2-40B4-BE49-F238E27FC236}">
                <a16:creationId xmlns:a16="http://schemas.microsoft.com/office/drawing/2014/main" id="{50B263DD-C939-EFA8-9293-1A15C0306FD0}"/>
              </a:ext>
            </a:extLst>
          </p:cNvPr>
          <p:cNvSpPr/>
          <p:nvPr/>
        </p:nvSpPr>
        <p:spPr>
          <a:xfrm>
            <a:off x="1735198" y="4953000"/>
            <a:ext cx="1504950" cy="27249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rgbClr val="50B4C8"/>
                </a:solidFill>
              </a:rPr>
              <a:t>IW_BEP</a:t>
            </a:r>
          </a:p>
        </p:txBody>
      </p:sp>
    </p:spTree>
    <p:extLst>
      <p:ext uri="{BB962C8B-B14F-4D97-AF65-F5344CB8AC3E}">
        <p14:creationId xmlns:p14="http://schemas.microsoft.com/office/powerpoint/2010/main" val="2196401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Embedded Deployment</a:t>
            </a:r>
          </a:p>
        </p:txBody>
      </p:sp>
      <p:pic>
        <p:nvPicPr>
          <p:cNvPr id="6" name="Content Placeholder 5">
            <a:extLst>
              <a:ext uri="{FF2B5EF4-FFF2-40B4-BE49-F238E27FC236}">
                <a16:creationId xmlns:a16="http://schemas.microsoft.com/office/drawing/2014/main" id="{52D352E3-52B1-DE23-11D2-684062F68F91}"/>
              </a:ext>
            </a:extLst>
          </p:cNvPr>
          <p:cNvPicPr>
            <a:picLocks noGrp="1" noChangeAspect="1"/>
          </p:cNvPicPr>
          <p:nvPr>
            <p:ph idx="1"/>
          </p:nvPr>
        </p:nvPicPr>
        <p:blipFill>
          <a:blip r:embed="rId2"/>
          <a:stretch>
            <a:fillRect/>
          </a:stretch>
        </p:blipFill>
        <p:spPr>
          <a:xfrm>
            <a:off x="276225" y="1760220"/>
            <a:ext cx="4007606" cy="4351338"/>
          </a:xfrm>
        </p:spPr>
      </p:pic>
      <p:sp>
        <p:nvSpPr>
          <p:cNvPr id="16" name="TextBox 15">
            <a:extLst>
              <a:ext uri="{FF2B5EF4-FFF2-40B4-BE49-F238E27FC236}">
                <a16:creationId xmlns:a16="http://schemas.microsoft.com/office/drawing/2014/main" id="{FD7E5859-92E0-3D25-36F8-458B106C2DC5}"/>
              </a:ext>
            </a:extLst>
          </p:cNvPr>
          <p:cNvSpPr txBox="1"/>
          <p:nvPr/>
        </p:nvSpPr>
        <p:spPr>
          <a:xfrm>
            <a:off x="4283831" y="1720741"/>
            <a:ext cx="6153150" cy="1477328"/>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latin typeface="BentonSansRegular"/>
              </a:rPr>
              <a:t>Less runtime overhead as one remote call is reduced</a:t>
            </a:r>
          </a:p>
          <a:p>
            <a:pPr marL="285750" indent="-285750">
              <a:buFont typeface="Wingdings" panose="05000000000000000000" pitchFamily="2" charset="2"/>
              <a:buChar char="Ø"/>
            </a:pPr>
            <a:r>
              <a:rPr lang="en-US" dirty="0">
                <a:solidFill>
                  <a:schemeClr val="bg1"/>
                </a:solidFill>
                <a:latin typeface="BentonSansRegular"/>
              </a:rPr>
              <a:t>No additional, separate SAP Gateway Foundation system required</a:t>
            </a:r>
          </a:p>
          <a:p>
            <a:pPr marL="285750" indent="-285750">
              <a:buFont typeface="Wingdings" panose="05000000000000000000" pitchFamily="2" charset="2"/>
              <a:buChar char="Ø"/>
            </a:pPr>
            <a:r>
              <a:rPr lang="en-US" dirty="0">
                <a:solidFill>
                  <a:schemeClr val="bg1"/>
                </a:solidFill>
                <a:latin typeface="BentonSansRegular"/>
              </a:rPr>
              <a:t>Lower total cost of ownership as there is one less system to maintain.</a:t>
            </a:r>
            <a:endParaRPr lang="en-US" dirty="0">
              <a:solidFill>
                <a:schemeClr val="bg1"/>
              </a:solidFill>
            </a:endParaRPr>
          </a:p>
        </p:txBody>
      </p:sp>
      <p:sp>
        <p:nvSpPr>
          <p:cNvPr id="3" name="TextBox 2">
            <a:extLst>
              <a:ext uri="{FF2B5EF4-FFF2-40B4-BE49-F238E27FC236}">
                <a16:creationId xmlns:a16="http://schemas.microsoft.com/office/drawing/2014/main" id="{9A46DD62-DF49-6842-7AEA-9C6665C01753}"/>
              </a:ext>
            </a:extLst>
          </p:cNvPr>
          <p:cNvSpPr txBox="1"/>
          <p:nvPr/>
        </p:nvSpPr>
        <p:spPr>
          <a:xfrm>
            <a:off x="4283831" y="3429000"/>
            <a:ext cx="6153150" cy="1754326"/>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latin typeface="BentonSansRegular"/>
              </a:rPr>
              <a:t>The innovation speed of SAP Gateway Foundation and the SAP Business Suite system need to be synchronized.</a:t>
            </a:r>
          </a:p>
          <a:p>
            <a:pPr marL="285750" indent="-285750">
              <a:buFont typeface="Wingdings" panose="05000000000000000000" pitchFamily="2" charset="2"/>
              <a:buChar char="Ø"/>
            </a:pPr>
            <a:r>
              <a:rPr lang="en-US" dirty="0">
                <a:solidFill>
                  <a:schemeClr val="bg1"/>
                </a:solidFill>
                <a:latin typeface="BentonSansRegular"/>
              </a:rPr>
              <a:t>Cross-system composition is not advisable</a:t>
            </a:r>
          </a:p>
          <a:p>
            <a:pPr marL="285750" indent="-285750">
              <a:buFont typeface="Wingdings" panose="05000000000000000000" pitchFamily="2" charset="2"/>
              <a:buChar char="Ø"/>
            </a:pPr>
            <a:r>
              <a:rPr lang="en-US" dirty="0">
                <a:solidFill>
                  <a:schemeClr val="bg1"/>
                </a:solidFill>
                <a:latin typeface="BentonSansRegular"/>
              </a:rPr>
              <a:t>Central SAP Gateway Foundation content is not available. Content specific to SAP Business Suite is used in SAP Business Suite system.</a:t>
            </a:r>
          </a:p>
        </p:txBody>
      </p:sp>
    </p:spTree>
    <p:extLst>
      <p:ext uri="{BB962C8B-B14F-4D97-AF65-F5344CB8AC3E}">
        <p14:creationId xmlns:p14="http://schemas.microsoft.com/office/powerpoint/2010/main" val="318142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Central Hub Deployment Variant</a:t>
            </a:r>
          </a:p>
        </p:txBody>
      </p:sp>
      <p:pic>
        <p:nvPicPr>
          <p:cNvPr id="5" name="Content Placeholder 7">
            <a:extLst>
              <a:ext uri="{FF2B5EF4-FFF2-40B4-BE49-F238E27FC236}">
                <a16:creationId xmlns:a16="http://schemas.microsoft.com/office/drawing/2014/main" id="{13D0CDFD-732D-FFF3-197E-0F24C55B366D}"/>
              </a:ext>
            </a:extLst>
          </p:cNvPr>
          <p:cNvPicPr>
            <a:picLocks noGrp="1" noChangeAspect="1"/>
          </p:cNvPicPr>
          <p:nvPr>
            <p:ph idx="1"/>
          </p:nvPr>
        </p:nvPicPr>
        <p:blipFill>
          <a:blip r:embed="rId2"/>
          <a:stretch>
            <a:fillRect/>
          </a:stretch>
        </p:blipFill>
        <p:spPr>
          <a:xfrm>
            <a:off x="5267325" y="1749425"/>
            <a:ext cx="3766829" cy="4351338"/>
          </a:xfrm>
          <a:prstGeom prst="rect">
            <a:avLst/>
          </a:prstGeom>
        </p:spPr>
      </p:pic>
      <p:sp>
        <p:nvSpPr>
          <p:cNvPr id="3" name="Rectangle: Rounded Corners 2">
            <a:extLst>
              <a:ext uri="{FF2B5EF4-FFF2-40B4-BE49-F238E27FC236}">
                <a16:creationId xmlns:a16="http://schemas.microsoft.com/office/drawing/2014/main" id="{D04EFAE7-C650-2018-8D46-930A0DB79A05}"/>
              </a:ext>
            </a:extLst>
          </p:cNvPr>
          <p:cNvSpPr/>
          <p:nvPr/>
        </p:nvSpPr>
        <p:spPr>
          <a:xfrm>
            <a:off x="5379090" y="1867569"/>
            <a:ext cx="1981200" cy="22350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6" name="Rectangle: Rounded Corners 5">
            <a:extLst>
              <a:ext uri="{FF2B5EF4-FFF2-40B4-BE49-F238E27FC236}">
                <a16:creationId xmlns:a16="http://schemas.microsoft.com/office/drawing/2014/main" id="{F89AC9C7-A288-9FA7-B89E-9F07469DBADF}"/>
              </a:ext>
            </a:extLst>
          </p:cNvPr>
          <p:cNvSpPr/>
          <p:nvPr/>
        </p:nvSpPr>
        <p:spPr>
          <a:xfrm>
            <a:off x="7426966" y="1871997"/>
            <a:ext cx="1297934" cy="2190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rgbClr val="50B4C8"/>
                </a:solidFill>
              </a:rPr>
              <a:t>IW_BEP</a:t>
            </a:r>
          </a:p>
        </p:txBody>
      </p:sp>
      <p:pic>
        <p:nvPicPr>
          <p:cNvPr id="8" name="Content Placeholder 8">
            <a:extLst>
              <a:ext uri="{FF2B5EF4-FFF2-40B4-BE49-F238E27FC236}">
                <a16:creationId xmlns:a16="http://schemas.microsoft.com/office/drawing/2014/main" id="{90CD02A0-AB27-8664-883B-2FCDB9292826}"/>
              </a:ext>
            </a:extLst>
          </p:cNvPr>
          <p:cNvPicPr>
            <a:picLocks noChangeAspect="1"/>
          </p:cNvPicPr>
          <p:nvPr/>
        </p:nvPicPr>
        <p:blipFill>
          <a:blip r:embed="rId3"/>
          <a:stretch>
            <a:fillRect/>
          </a:stretch>
        </p:blipFill>
        <p:spPr>
          <a:xfrm>
            <a:off x="638175" y="1749425"/>
            <a:ext cx="3756146" cy="4351338"/>
          </a:xfrm>
          <a:prstGeom prst="rect">
            <a:avLst/>
          </a:prstGeom>
        </p:spPr>
      </p:pic>
      <p:sp>
        <p:nvSpPr>
          <p:cNvPr id="9" name="Rectangle: Rounded Corners 8">
            <a:extLst>
              <a:ext uri="{FF2B5EF4-FFF2-40B4-BE49-F238E27FC236}">
                <a16:creationId xmlns:a16="http://schemas.microsoft.com/office/drawing/2014/main" id="{9F9EF927-FEE4-2346-83A7-4430760435F0}"/>
              </a:ext>
            </a:extLst>
          </p:cNvPr>
          <p:cNvSpPr/>
          <p:nvPr/>
        </p:nvSpPr>
        <p:spPr>
          <a:xfrm>
            <a:off x="1616715" y="2620044"/>
            <a:ext cx="1981200" cy="22350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10" name="Rectangle: Rounded Corners 9">
            <a:extLst>
              <a:ext uri="{FF2B5EF4-FFF2-40B4-BE49-F238E27FC236}">
                <a16:creationId xmlns:a16="http://schemas.microsoft.com/office/drawing/2014/main" id="{D019305A-2288-3E15-F71A-66D3AE09D1ED}"/>
              </a:ext>
            </a:extLst>
          </p:cNvPr>
          <p:cNvSpPr/>
          <p:nvPr/>
        </p:nvSpPr>
        <p:spPr>
          <a:xfrm>
            <a:off x="1958348" y="4014454"/>
            <a:ext cx="1297934" cy="2190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rgbClr val="50B4C8"/>
                </a:solidFill>
              </a:rPr>
              <a:t>IW_BEP</a:t>
            </a:r>
          </a:p>
        </p:txBody>
      </p:sp>
    </p:spTree>
    <p:extLst>
      <p:ext uri="{BB962C8B-B14F-4D97-AF65-F5344CB8AC3E}">
        <p14:creationId xmlns:p14="http://schemas.microsoft.com/office/powerpoint/2010/main" val="2459996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Central Hub Deployment</a:t>
            </a:r>
          </a:p>
        </p:txBody>
      </p:sp>
      <p:pic>
        <p:nvPicPr>
          <p:cNvPr id="5" name="Content Placeholder 7">
            <a:extLst>
              <a:ext uri="{FF2B5EF4-FFF2-40B4-BE49-F238E27FC236}">
                <a16:creationId xmlns:a16="http://schemas.microsoft.com/office/drawing/2014/main" id="{13D0CDFD-732D-FFF3-197E-0F24C55B366D}"/>
              </a:ext>
            </a:extLst>
          </p:cNvPr>
          <p:cNvPicPr>
            <a:picLocks noGrp="1" noChangeAspect="1"/>
          </p:cNvPicPr>
          <p:nvPr>
            <p:ph idx="1"/>
          </p:nvPr>
        </p:nvPicPr>
        <p:blipFill>
          <a:blip r:embed="rId2"/>
          <a:stretch>
            <a:fillRect/>
          </a:stretch>
        </p:blipFill>
        <p:spPr>
          <a:xfrm>
            <a:off x="838200" y="1644650"/>
            <a:ext cx="3766829" cy="4351338"/>
          </a:xfrm>
          <a:prstGeom prst="rect">
            <a:avLst/>
          </a:prstGeom>
        </p:spPr>
      </p:pic>
      <p:sp>
        <p:nvSpPr>
          <p:cNvPr id="7" name="TextBox 6">
            <a:extLst>
              <a:ext uri="{FF2B5EF4-FFF2-40B4-BE49-F238E27FC236}">
                <a16:creationId xmlns:a16="http://schemas.microsoft.com/office/drawing/2014/main" id="{13643504-B454-0372-07BB-CED7865F6FA6}"/>
              </a:ext>
            </a:extLst>
          </p:cNvPr>
          <p:cNvSpPr txBox="1"/>
          <p:nvPr/>
        </p:nvSpPr>
        <p:spPr>
          <a:xfrm>
            <a:off x="4905375" y="1810435"/>
            <a:ext cx="6153150" cy="2862322"/>
          </a:xfrm>
          <a:prstGeom prst="rect">
            <a:avLst/>
          </a:prstGeom>
          <a:noFill/>
        </p:spPr>
        <p:txBody>
          <a:bodyPr wrap="square">
            <a:spAutoFit/>
          </a:bodyPr>
          <a:lstStyle/>
          <a:p>
            <a:pPr marL="285750" indent="-285750">
              <a:buFont typeface="Wingdings" panose="05000000000000000000" pitchFamily="2" charset="2"/>
              <a:buChar char="Ø"/>
            </a:pPr>
            <a:r>
              <a:rPr lang="en-US" dirty="0">
                <a:solidFill>
                  <a:schemeClr val="bg1"/>
                </a:solidFill>
              </a:rPr>
              <a:t>Access is limited to remote enabled interfaces (RFC function modules, BAPI’s, BW Easy Queries, SPI Objects)</a:t>
            </a:r>
          </a:p>
          <a:p>
            <a:pPr marL="285750" indent="-285750">
              <a:buFont typeface="Wingdings" panose="05000000000000000000" pitchFamily="2" charset="2"/>
              <a:buChar char="Ø"/>
            </a:pPr>
            <a:r>
              <a:rPr lang="en-US" dirty="0">
                <a:solidFill>
                  <a:schemeClr val="bg1"/>
                </a:solidFill>
              </a:rPr>
              <a:t>Classes we can’t access remotely</a:t>
            </a:r>
          </a:p>
          <a:p>
            <a:pPr marL="285750" indent="-285750">
              <a:buFont typeface="Wingdings" panose="05000000000000000000" pitchFamily="2" charset="2"/>
              <a:buChar char="Ø"/>
            </a:pPr>
            <a:r>
              <a:rPr lang="en-US" dirty="0">
                <a:solidFill>
                  <a:schemeClr val="bg1"/>
                </a:solidFill>
              </a:rPr>
              <a:t>Additional server needed for Gateway</a:t>
            </a:r>
          </a:p>
          <a:p>
            <a:pPr marL="285750" indent="-285750">
              <a:buFont typeface="Wingdings" panose="05000000000000000000" pitchFamily="2" charset="2"/>
              <a:buChar char="Ø"/>
            </a:pPr>
            <a:r>
              <a:rPr lang="en-US" dirty="0">
                <a:solidFill>
                  <a:schemeClr val="bg1"/>
                </a:solidFill>
              </a:rPr>
              <a:t>NO direct local access to metadata (DDIC) and business data in the service implementation. This means that reuse of data is limited to remote access as mentioned above</a:t>
            </a:r>
          </a:p>
          <a:p>
            <a:pPr marL="285750" indent="-285750">
              <a:buFont typeface="Wingdings" panose="05000000000000000000" pitchFamily="2" charset="2"/>
              <a:buChar char="Ø"/>
            </a:pPr>
            <a:endParaRPr lang="en-US" dirty="0">
              <a:solidFill>
                <a:schemeClr val="bg1"/>
              </a:solidFill>
            </a:endParaRPr>
          </a:p>
        </p:txBody>
      </p:sp>
      <p:sp>
        <p:nvSpPr>
          <p:cNvPr id="3" name="Rectangle: Rounded Corners 2">
            <a:extLst>
              <a:ext uri="{FF2B5EF4-FFF2-40B4-BE49-F238E27FC236}">
                <a16:creationId xmlns:a16="http://schemas.microsoft.com/office/drawing/2014/main" id="{D04EFAE7-C650-2018-8D46-930A0DB79A05}"/>
              </a:ext>
            </a:extLst>
          </p:cNvPr>
          <p:cNvSpPr/>
          <p:nvPr/>
        </p:nvSpPr>
        <p:spPr>
          <a:xfrm>
            <a:off x="978540" y="1762794"/>
            <a:ext cx="1981200" cy="22350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1400" dirty="0">
                <a:solidFill>
                  <a:srgbClr val="50B4C8"/>
                </a:solidFill>
              </a:rPr>
              <a:t>GW_CORE,IW_FND</a:t>
            </a:r>
          </a:p>
        </p:txBody>
      </p:sp>
      <p:sp>
        <p:nvSpPr>
          <p:cNvPr id="6" name="Rectangle: Rounded Corners 5">
            <a:extLst>
              <a:ext uri="{FF2B5EF4-FFF2-40B4-BE49-F238E27FC236}">
                <a16:creationId xmlns:a16="http://schemas.microsoft.com/office/drawing/2014/main" id="{F89AC9C7-A288-9FA7-B89E-9F07469DBADF}"/>
              </a:ext>
            </a:extLst>
          </p:cNvPr>
          <p:cNvSpPr/>
          <p:nvPr/>
        </p:nvSpPr>
        <p:spPr>
          <a:xfrm>
            <a:off x="3026416" y="1767222"/>
            <a:ext cx="1297934" cy="2190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dirty="0">
                <a:solidFill>
                  <a:srgbClr val="50B4C8"/>
                </a:solidFill>
              </a:rPr>
              <a:t>IW_BEP</a:t>
            </a:r>
          </a:p>
        </p:txBody>
      </p:sp>
    </p:spTree>
    <p:extLst>
      <p:ext uri="{BB962C8B-B14F-4D97-AF65-F5344CB8AC3E}">
        <p14:creationId xmlns:p14="http://schemas.microsoft.com/office/powerpoint/2010/main" val="2066018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D146-B217-AF0A-9B3D-22F8130A20BE}"/>
              </a:ext>
            </a:extLst>
          </p:cNvPr>
          <p:cNvSpPr>
            <a:spLocks noGrp="1"/>
          </p:cNvSpPr>
          <p:nvPr>
            <p:ph type="title"/>
          </p:nvPr>
        </p:nvSpPr>
        <p:spPr/>
        <p:txBody>
          <a:bodyPr/>
          <a:lstStyle/>
          <a:p>
            <a:r>
              <a:rPr lang="en-US" sz="2400" b="0" i="0" dirty="0">
                <a:effectLst/>
                <a:latin typeface="BentonSansRegular"/>
              </a:rPr>
              <a:t>Do NOT use a SAP Business Suite System with Do NOT use a SAP Business Suite System with embedded deployment as a hub system for additional backend systems</a:t>
            </a:r>
            <a:endParaRPr lang="en-US" sz="2400" dirty="0"/>
          </a:p>
        </p:txBody>
      </p:sp>
      <p:pic>
        <p:nvPicPr>
          <p:cNvPr id="5" name="Content Placeholder 4">
            <a:extLst>
              <a:ext uri="{FF2B5EF4-FFF2-40B4-BE49-F238E27FC236}">
                <a16:creationId xmlns:a16="http://schemas.microsoft.com/office/drawing/2014/main" id="{12B630A8-98CA-4CC6-E145-CA52F83D784A}"/>
              </a:ext>
            </a:extLst>
          </p:cNvPr>
          <p:cNvPicPr>
            <a:picLocks noGrp="1" noChangeAspect="1"/>
          </p:cNvPicPr>
          <p:nvPr>
            <p:ph idx="1"/>
          </p:nvPr>
        </p:nvPicPr>
        <p:blipFill>
          <a:blip r:embed="rId2"/>
          <a:stretch>
            <a:fillRect/>
          </a:stretch>
        </p:blipFill>
        <p:spPr>
          <a:xfrm>
            <a:off x="266700" y="1520825"/>
            <a:ext cx="7271797" cy="4351338"/>
          </a:xfrm>
        </p:spPr>
      </p:pic>
    </p:spTree>
    <p:extLst>
      <p:ext uri="{BB962C8B-B14F-4D97-AF65-F5344CB8AC3E}">
        <p14:creationId xmlns:p14="http://schemas.microsoft.com/office/powerpoint/2010/main" val="408099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C3D0-29D9-F977-E77B-AFA5CB54DA9C}"/>
              </a:ext>
            </a:extLst>
          </p:cNvPr>
          <p:cNvSpPr>
            <a:spLocks noGrp="1"/>
          </p:cNvSpPr>
          <p:nvPr>
            <p:ph type="title"/>
          </p:nvPr>
        </p:nvSpPr>
        <p:spPr/>
        <p:txBody>
          <a:bodyPr/>
          <a:lstStyle/>
          <a:p>
            <a:r>
              <a:rPr lang="en-US" dirty="0"/>
              <a:t>Central Hub Deployment</a:t>
            </a:r>
          </a:p>
        </p:txBody>
      </p:sp>
      <p:sp>
        <p:nvSpPr>
          <p:cNvPr id="3" name="Content Placeholder 2">
            <a:extLst>
              <a:ext uri="{FF2B5EF4-FFF2-40B4-BE49-F238E27FC236}">
                <a16:creationId xmlns:a16="http://schemas.microsoft.com/office/drawing/2014/main" id="{322126CD-D182-4EFB-ED51-8306B0B61111}"/>
              </a:ext>
            </a:extLst>
          </p:cNvPr>
          <p:cNvSpPr>
            <a:spLocks noGrp="1"/>
          </p:cNvSpPr>
          <p:nvPr>
            <p:ph idx="1"/>
          </p:nvPr>
        </p:nvSpPr>
        <p:spPr>
          <a:xfrm>
            <a:off x="0" y="1320800"/>
            <a:ext cx="10515600" cy="4351338"/>
          </a:xfrm>
        </p:spPr>
        <p:txBody>
          <a:bodyPr>
            <a:normAutofit/>
          </a:bodyPr>
          <a:lstStyle/>
          <a:p>
            <a:endParaRPr lang="en-US" dirty="0"/>
          </a:p>
        </p:txBody>
      </p:sp>
    </p:spTree>
    <p:extLst>
      <p:ext uri="{BB962C8B-B14F-4D97-AF65-F5344CB8AC3E}">
        <p14:creationId xmlns:p14="http://schemas.microsoft.com/office/powerpoint/2010/main" val="792793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Central Hub Deployment</a:t>
            </a:r>
          </a:p>
        </p:txBody>
      </p:sp>
      <p:pic>
        <p:nvPicPr>
          <p:cNvPr id="9" name="Content Placeholder 8">
            <a:extLst>
              <a:ext uri="{FF2B5EF4-FFF2-40B4-BE49-F238E27FC236}">
                <a16:creationId xmlns:a16="http://schemas.microsoft.com/office/drawing/2014/main" id="{90B74EC1-B1ED-9970-0C90-50F430ECB5B1}"/>
              </a:ext>
            </a:extLst>
          </p:cNvPr>
          <p:cNvPicPr>
            <a:picLocks noGrp="1" noChangeAspect="1"/>
          </p:cNvPicPr>
          <p:nvPr>
            <p:ph idx="1"/>
          </p:nvPr>
        </p:nvPicPr>
        <p:blipFill>
          <a:blip r:embed="rId2"/>
          <a:stretch>
            <a:fillRect/>
          </a:stretch>
        </p:blipFill>
        <p:spPr>
          <a:xfrm>
            <a:off x="352425" y="1460815"/>
            <a:ext cx="3756146" cy="4351338"/>
          </a:xfrm>
        </p:spPr>
      </p:pic>
      <p:pic>
        <p:nvPicPr>
          <p:cNvPr id="23" name="Content Placeholder 7">
            <a:extLst>
              <a:ext uri="{FF2B5EF4-FFF2-40B4-BE49-F238E27FC236}">
                <a16:creationId xmlns:a16="http://schemas.microsoft.com/office/drawing/2014/main" id="{DDF6A8E7-4D4E-75A6-FE0C-47CF77635EBC}"/>
              </a:ext>
            </a:extLst>
          </p:cNvPr>
          <p:cNvPicPr>
            <a:picLocks noChangeAspect="1"/>
          </p:cNvPicPr>
          <p:nvPr/>
        </p:nvPicPr>
        <p:blipFill>
          <a:blip r:embed="rId3"/>
          <a:stretch>
            <a:fillRect/>
          </a:stretch>
        </p:blipFill>
        <p:spPr>
          <a:xfrm>
            <a:off x="4108571" y="1460815"/>
            <a:ext cx="3766829" cy="4351338"/>
          </a:xfrm>
          <a:prstGeom prst="rect">
            <a:avLst/>
          </a:prstGeom>
        </p:spPr>
      </p:pic>
    </p:spTree>
    <p:extLst>
      <p:ext uri="{BB962C8B-B14F-4D97-AF65-F5344CB8AC3E}">
        <p14:creationId xmlns:p14="http://schemas.microsoft.com/office/powerpoint/2010/main" val="3381171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6783B-4817-37C7-C582-69FD97AD59E9}"/>
              </a:ext>
            </a:extLst>
          </p:cNvPr>
          <p:cNvSpPr>
            <a:spLocks noGrp="1"/>
          </p:cNvSpPr>
          <p:nvPr>
            <p:ph type="title"/>
          </p:nvPr>
        </p:nvSpPr>
        <p:spPr/>
        <p:txBody>
          <a:bodyPr/>
          <a:lstStyle/>
          <a:p>
            <a:br>
              <a:rPr lang="en-US" dirty="0"/>
            </a:br>
            <a:r>
              <a:rPr lang="en-US" dirty="0"/>
              <a:t>First OData service in ABAP</a:t>
            </a:r>
          </a:p>
        </p:txBody>
      </p:sp>
      <p:sp>
        <p:nvSpPr>
          <p:cNvPr id="3" name="Content Placeholder 2">
            <a:extLst>
              <a:ext uri="{FF2B5EF4-FFF2-40B4-BE49-F238E27FC236}">
                <a16:creationId xmlns:a16="http://schemas.microsoft.com/office/drawing/2014/main" id="{9E747887-F9D4-C1C2-E382-D465669AEC0A}"/>
              </a:ext>
            </a:extLst>
          </p:cNvPr>
          <p:cNvSpPr>
            <a:spLocks noGrp="1"/>
          </p:cNvSpPr>
          <p:nvPr>
            <p:ph idx="1"/>
          </p:nvPr>
        </p:nvSpPr>
        <p:spPr>
          <a:xfrm>
            <a:off x="247649" y="1768475"/>
            <a:ext cx="11353801" cy="4351338"/>
          </a:xfrm>
        </p:spPr>
        <p:txBody>
          <a:bodyPr/>
          <a:lstStyle/>
          <a:p>
            <a:r>
              <a:rPr lang="en-US" dirty="0"/>
              <a:t>Getting Started with the Service Builder</a:t>
            </a:r>
          </a:p>
          <a:p>
            <a:r>
              <a:rPr lang="en-US" dirty="0"/>
              <a:t>Creating a Project -&gt; SEGW (SAP Gateway Service Builder)</a:t>
            </a:r>
          </a:p>
          <a:p>
            <a:r>
              <a:rPr lang="en-US" dirty="0"/>
              <a:t>Project name must not exceed 30 characters and must not start with a number or include any special characters</a:t>
            </a:r>
          </a:p>
        </p:txBody>
      </p:sp>
    </p:spTree>
    <p:extLst>
      <p:ext uri="{BB962C8B-B14F-4D97-AF65-F5344CB8AC3E}">
        <p14:creationId xmlns:p14="http://schemas.microsoft.com/office/powerpoint/2010/main" val="1257742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49B26-7E7C-3957-A3E9-FB8610863C5D}"/>
              </a:ext>
            </a:extLst>
          </p:cNvPr>
          <p:cNvSpPr>
            <a:spLocks noGrp="1"/>
          </p:cNvSpPr>
          <p:nvPr>
            <p:ph type="title"/>
          </p:nvPr>
        </p:nvSpPr>
        <p:spPr/>
        <p:txBody>
          <a:bodyPr/>
          <a:lstStyle/>
          <a:p>
            <a:r>
              <a:rPr lang="en-US" dirty="0"/>
              <a:t>There are four different ways that APIs can work </a:t>
            </a:r>
          </a:p>
        </p:txBody>
      </p:sp>
      <p:sp>
        <p:nvSpPr>
          <p:cNvPr id="3" name="Content Placeholder 2">
            <a:extLst>
              <a:ext uri="{FF2B5EF4-FFF2-40B4-BE49-F238E27FC236}">
                <a16:creationId xmlns:a16="http://schemas.microsoft.com/office/drawing/2014/main" id="{1516A7E1-EF62-9F95-A0EA-958D3EE1E963}"/>
              </a:ext>
            </a:extLst>
          </p:cNvPr>
          <p:cNvSpPr>
            <a:spLocks noGrp="1"/>
          </p:cNvSpPr>
          <p:nvPr>
            <p:ph idx="1"/>
          </p:nvPr>
        </p:nvSpPr>
        <p:spPr>
          <a:xfrm>
            <a:off x="0" y="2082800"/>
            <a:ext cx="12325350" cy="2384425"/>
          </a:xfrm>
        </p:spPr>
        <p:txBody>
          <a:bodyPr/>
          <a:lstStyle/>
          <a:p>
            <a:r>
              <a:rPr lang="en-US" dirty="0"/>
              <a:t>SOAP APIs :- XML , Used in past</a:t>
            </a:r>
          </a:p>
          <a:p>
            <a:r>
              <a:rPr lang="en-US" dirty="0"/>
              <a:t>RPC APIs   :- Remote Procedure Calls</a:t>
            </a:r>
          </a:p>
          <a:p>
            <a:r>
              <a:rPr lang="en-US" dirty="0"/>
              <a:t>WebSocket APIs  :- Uses JSON objects , Two-Way Communication</a:t>
            </a:r>
          </a:p>
          <a:p>
            <a:r>
              <a:rPr lang="en-US" dirty="0"/>
              <a:t>REST APIs  :- Most Popular</a:t>
            </a:r>
          </a:p>
        </p:txBody>
      </p:sp>
    </p:spTree>
    <p:extLst>
      <p:ext uri="{BB962C8B-B14F-4D97-AF65-F5344CB8AC3E}">
        <p14:creationId xmlns:p14="http://schemas.microsoft.com/office/powerpoint/2010/main" val="202019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D034-1C29-4958-6FE9-02A204146ACC}"/>
              </a:ext>
            </a:extLst>
          </p:cNvPr>
          <p:cNvSpPr>
            <a:spLocks noGrp="1"/>
          </p:cNvSpPr>
          <p:nvPr>
            <p:ph type="title"/>
          </p:nvPr>
        </p:nvSpPr>
        <p:spPr/>
        <p:txBody>
          <a:bodyPr/>
          <a:lstStyle/>
          <a:p>
            <a:r>
              <a:rPr lang="en-US" dirty="0"/>
              <a:t>Gateway Addons</a:t>
            </a:r>
          </a:p>
        </p:txBody>
      </p:sp>
      <p:grpSp>
        <p:nvGrpSpPr>
          <p:cNvPr id="15" name="Group 14">
            <a:extLst>
              <a:ext uri="{FF2B5EF4-FFF2-40B4-BE49-F238E27FC236}">
                <a16:creationId xmlns:a16="http://schemas.microsoft.com/office/drawing/2014/main" id="{64E7DE08-BE97-570F-70B8-A7647B0427EC}"/>
              </a:ext>
            </a:extLst>
          </p:cNvPr>
          <p:cNvGrpSpPr/>
          <p:nvPr/>
        </p:nvGrpSpPr>
        <p:grpSpPr>
          <a:xfrm>
            <a:off x="1714500" y="1952625"/>
            <a:ext cx="6591300" cy="2263224"/>
            <a:chOff x="4886326" y="1238168"/>
            <a:chExt cx="3781423" cy="4033286"/>
          </a:xfrm>
        </p:grpSpPr>
        <p:sp>
          <p:nvSpPr>
            <p:cNvPr id="16" name="Rectangle: Rounded Corners 15">
              <a:extLst>
                <a:ext uri="{FF2B5EF4-FFF2-40B4-BE49-F238E27FC236}">
                  <a16:creationId xmlns:a16="http://schemas.microsoft.com/office/drawing/2014/main" id="{F5BE3EE5-8D22-6877-31D5-F158CA1DBB4D}"/>
                </a:ext>
              </a:extLst>
            </p:cNvPr>
            <p:cNvSpPr/>
            <p:nvPr/>
          </p:nvSpPr>
          <p:spPr>
            <a:xfrm>
              <a:off x="4886326" y="2420936"/>
              <a:ext cx="1524000" cy="10080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solidFill>
                    <a:srgbClr val="50B4C8"/>
                  </a:solidFill>
                </a:rPr>
                <a:t>GW_CORE</a:t>
              </a:r>
            </a:p>
            <a:p>
              <a:r>
                <a:rPr lang="en-US" dirty="0">
                  <a:solidFill>
                    <a:srgbClr val="50B4C8"/>
                  </a:solidFill>
                </a:rPr>
                <a:t>IW_FND</a:t>
              </a:r>
            </a:p>
          </p:txBody>
        </p:sp>
        <p:sp>
          <p:nvSpPr>
            <p:cNvPr id="17" name="Rectangle: Rounded Corners 16">
              <a:extLst>
                <a:ext uri="{FF2B5EF4-FFF2-40B4-BE49-F238E27FC236}">
                  <a16:creationId xmlns:a16="http://schemas.microsoft.com/office/drawing/2014/main" id="{A4E9CBF7-DD8E-DFF1-A280-AFBAA885F650}"/>
                </a:ext>
              </a:extLst>
            </p:cNvPr>
            <p:cNvSpPr/>
            <p:nvPr/>
          </p:nvSpPr>
          <p:spPr>
            <a:xfrm>
              <a:off x="4886326" y="4263390"/>
              <a:ext cx="1524000" cy="10080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solidFill>
                    <a:srgbClr val="50B4C8"/>
                  </a:solidFill>
                </a:rPr>
                <a:t>IW_BEP</a:t>
              </a:r>
            </a:p>
          </p:txBody>
        </p:sp>
        <p:sp>
          <p:nvSpPr>
            <p:cNvPr id="18" name="Rectangle: Rounded Corners 17">
              <a:extLst>
                <a:ext uri="{FF2B5EF4-FFF2-40B4-BE49-F238E27FC236}">
                  <a16:creationId xmlns:a16="http://schemas.microsoft.com/office/drawing/2014/main" id="{14FAD8D3-972A-062A-696A-D64BEF8EE37B}"/>
                </a:ext>
              </a:extLst>
            </p:cNvPr>
            <p:cNvSpPr/>
            <p:nvPr/>
          </p:nvSpPr>
          <p:spPr>
            <a:xfrm>
              <a:off x="6896100" y="2420936"/>
              <a:ext cx="1771649" cy="10080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solidFill>
                    <a:srgbClr val="50B4C8"/>
                  </a:solidFill>
                </a:rPr>
                <a:t>SAPGW_FND</a:t>
              </a:r>
            </a:p>
          </p:txBody>
        </p:sp>
        <p:sp>
          <p:nvSpPr>
            <p:cNvPr id="19" name="Rectangle: Rounded Corners 18">
              <a:extLst>
                <a:ext uri="{FF2B5EF4-FFF2-40B4-BE49-F238E27FC236}">
                  <a16:creationId xmlns:a16="http://schemas.microsoft.com/office/drawing/2014/main" id="{A7D63E0D-4A15-0F87-FD9F-EE73124590D7}"/>
                </a:ext>
              </a:extLst>
            </p:cNvPr>
            <p:cNvSpPr/>
            <p:nvPr/>
          </p:nvSpPr>
          <p:spPr>
            <a:xfrm>
              <a:off x="6896100" y="4263390"/>
              <a:ext cx="1771649" cy="100806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solidFill>
                    <a:srgbClr val="50B4C8"/>
                  </a:solidFill>
                </a:rPr>
                <a:t>SAPGW_FND</a:t>
              </a:r>
            </a:p>
          </p:txBody>
        </p:sp>
        <p:sp>
          <p:nvSpPr>
            <p:cNvPr id="20" name="Rectangle: Rounded Corners 19">
              <a:extLst>
                <a:ext uri="{FF2B5EF4-FFF2-40B4-BE49-F238E27FC236}">
                  <a16:creationId xmlns:a16="http://schemas.microsoft.com/office/drawing/2014/main" id="{A018DF87-F49D-1CC8-7981-647B5AF0BD34}"/>
                </a:ext>
              </a:extLst>
            </p:cNvPr>
            <p:cNvSpPr/>
            <p:nvPr/>
          </p:nvSpPr>
          <p:spPr>
            <a:xfrm>
              <a:off x="4886326" y="1238169"/>
              <a:ext cx="1524000" cy="7881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solidFill>
                    <a:srgbClr val="50B4C8"/>
                  </a:solidFill>
                </a:rPr>
                <a:t>Belo 7.4</a:t>
              </a:r>
            </a:p>
          </p:txBody>
        </p:sp>
        <p:sp>
          <p:nvSpPr>
            <p:cNvPr id="21" name="Rectangle: Rounded Corners 20">
              <a:extLst>
                <a:ext uri="{FF2B5EF4-FFF2-40B4-BE49-F238E27FC236}">
                  <a16:creationId xmlns:a16="http://schemas.microsoft.com/office/drawing/2014/main" id="{35230A17-68AD-68E2-7FE2-365E1D7BAE04}"/>
                </a:ext>
              </a:extLst>
            </p:cNvPr>
            <p:cNvSpPr/>
            <p:nvPr/>
          </p:nvSpPr>
          <p:spPr>
            <a:xfrm>
              <a:off x="6896100" y="1238168"/>
              <a:ext cx="1771648" cy="7881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dirty="0">
                  <a:solidFill>
                    <a:srgbClr val="50B4C8"/>
                  </a:solidFill>
                </a:rPr>
                <a:t>Above OR equal 7.4</a:t>
              </a:r>
            </a:p>
          </p:txBody>
        </p:sp>
      </p:grpSp>
    </p:spTree>
    <p:extLst>
      <p:ext uri="{BB962C8B-B14F-4D97-AF65-F5344CB8AC3E}">
        <p14:creationId xmlns:p14="http://schemas.microsoft.com/office/powerpoint/2010/main" val="2232325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178D-5A83-4B08-4C48-75973A70D40F}"/>
              </a:ext>
            </a:extLst>
          </p:cNvPr>
          <p:cNvSpPr>
            <a:spLocks noGrp="1"/>
          </p:cNvSpPr>
          <p:nvPr>
            <p:ph type="title"/>
          </p:nvPr>
        </p:nvSpPr>
        <p:spPr/>
        <p:txBody>
          <a:bodyPr/>
          <a:lstStyle/>
          <a:p>
            <a:r>
              <a:rPr lang="en-US" dirty="0"/>
              <a:t>What are the benefits of RESTful APIs?</a:t>
            </a:r>
          </a:p>
        </p:txBody>
      </p:sp>
      <p:sp>
        <p:nvSpPr>
          <p:cNvPr id="3" name="Content Placeholder 2">
            <a:extLst>
              <a:ext uri="{FF2B5EF4-FFF2-40B4-BE49-F238E27FC236}">
                <a16:creationId xmlns:a16="http://schemas.microsoft.com/office/drawing/2014/main" id="{EE7F36D9-78BB-8B69-8BC9-912F85E9F670}"/>
              </a:ext>
            </a:extLst>
          </p:cNvPr>
          <p:cNvSpPr>
            <a:spLocks noGrp="1"/>
          </p:cNvSpPr>
          <p:nvPr>
            <p:ph idx="1"/>
          </p:nvPr>
        </p:nvSpPr>
        <p:spPr/>
        <p:txBody>
          <a:bodyPr/>
          <a:lstStyle/>
          <a:p>
            <a:r>
              <a:rPr lang="en-US" dirty="0"/>
              <a:t>Scalability</a:t>
            </a:r>
          </a:p>
          <a:p>
            <a:r>
              <a:rPr lang="en-US" dirty="0"/>
              <a:t>Flexibility</a:t>
            </a:r>
          </a:p>
          <a:p>
            <a:r>
              <a:rPr lang="en-US" dirty="0"/>
              <a:t>Independence</a:t>
            </a:r>
          </a:p>
        </p:txBody>
      </p:sp>
    </p:spTree>
    <p:extLst>
      <p:ext uri="{BB962C8B-B14F-4D97-AF65-F5344CB8AC3E}">
        <p14:creationId xmlns:p14="http://schemas.microsoft.com/office/powerpoint/2010/main" val="665198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382080" cy="1325461"/>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Association and Navigation</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3071975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D3D9-5C98-145C-2683-B3619C42DF69}"/>
              </a:ext>
            </a:extLst>
          </p:cNvPr>
          <p:cNvSpPr>
            <a:spLocks noGrp="1"/>
          </p:cNvSpPr>
          <p:nvPr>
            <p:ph type="title"/>
          </p:nvPr>
        </p:nvSpPr>
        <p:spPr/>
        <p:txBody>
          <a:bodyPr/>
          <a:lstStyle/>
          <a:p>
            <a:r>
              <a:rPr lang="en-US" dirty="0"/>
              <a:t>Associations</a:t>
            </a:r>
          </a:p>
        </p:txBody>
      </p:sp>
      <p:sp>
        <p:nvSpPr>
          <p:cNvPr id="3" name="Content Placeholder 2">
            <a:extLst>
              <a:ext uri="{FF2B5EF4-FFF2-40B4-BE49-F238E27FC236}">
                <a16:creationId xmlns:a16="http://schemas.microsoft.com/office/drawing/2014/main" id="{4122DEA1-B60E-037C-5453-87CA2F174BB8}"/>
              </a:ext>
            </a:extLst>
          </p:cNvPr>
          <p:cNvSpPr>
            <a:spLocks noGrp="1"/>
          </p:cNvSpPr>
          <p:nvPr>
            <p:ph idx="1"/>
          </p:nvPr>
        </p:nvSpPr>
        <p:spPr>
          <a:xfrm>
            <a:off x="151178" y="5028072"/>
            <a:ext cx="9042400" cy="1158972"/>
          </a:xfrm>
        </p:spPr>
        <p:txBody>
          <a:bodyPr>
            <a:normAutofit/>
          </a:bodyPr>
          <a:lstStyle/>
          <a:p>
            <a:r>
              <a:rPr lang="en-US" dirty="0"/>
              <a:t>Associations :- Associations define the relationship between two or more Entity Types</a:t>
            </a:r>
          </a:p>
        </p:txBody>
      </p:sp>
      <p:pic>
        <p:nvPicPr>
          <p:cNvPr id="5" name="Picture 4">
            <a:extLst>
              <a:ext uri="{FF2B5EF4-FFF2-40B4-BE49-F238E27FC236}">
                <a16:creationId xmlns:a16="http://schemas.microsoft.com/office/drawing/2014/main" id="{567308C9-4053-170F-A1F9-8741E492B57F}"/>
              </a:ext>
            </a:extLst>
          </p:cNvPr>
          <p:cNvPicPr>
            <a:picLocks noChangeAspect="1"/>
          </p:cNvPicPr>
          <p:nvPr/>
        </p:nvPicPr>
        <p:blipFill>
          <a:blip r:embed="rId2"/>
          <a:stretch>
            <a:fillRect/>
          </a:stretch>
        </p:blipFill>
        <p:spPr>
          <a:xfrm>
            <a:off x="151178" y="1395065"/>
            <a:ext cx="8891222" cy="3382530"/>
          </a:xfrm>
          <a:prstGeom prst="rect">
            <a:avLst/>
          </a:prstGeom>
        </p:spPr>
      </p:pic>
    </p:spTree>
    <p:extLst>
      <p:ext uri="{BB962C8B-B14F-4D97-AF65-F5344CB8AC3E}">
        <p14:creationId xmlns:p14="http://schemas.microsoft.com/office/powerpoint/2010/main" val="4144761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2DEA1-B60E-037C-5453-87CA2F174BB8}"/>
              </a:ext>
            </a:extLst>
          </p:cNvPr>
          <p:cNvSpPr>
            <a:spLocks noGrp="1"/>
          </p:cNvSpPr>
          <p:nvPr>
            <p:ph idx="1"/>
          </p:nvPr>
        </p:nvSpPr>
        <p:spPr>
          <a:xfrm>
            <a:off x="0" y="4883438"/>
            <a:ext cx="9256845" cy="1555402"/>
          </a:xfrm>
        </p:spPr>
        <p:txBody>
          <a:bodyPr>
            <a:normAutofit lnSpcReduction="10000"/>
          </a:bodyPr>
          <a:lstStyle/>
          <a:p>
            <a:r>
              <a:rPr lang="en-US" dirty="0"/>
              <a:t>Navigation Properties :- Special properties on Entity Types which are bound to a specific association and can be used to refer to associations of an entity.</a:t>
            </a:r>
          </a:p>
        </p:txBody>
      </p:sp>
      <p:pic>
        <p:nvPicPr>
          <p:cNvPr id="6" name="Picture 5">
            <a:extLst>
              <a:ext uri="{FF2B5EF4-FFF2-40B4-BE49-F238E27FC236}">
                <a16:creationId xmlns:a16="http://schemas.microsoft.com/office/drawing/2014/main" id="{D10C0394-F60E-A890-C749-BD96646FD9AF}"/>
              </a:ext>
            </a:extLst>
          </p:cNvPr>
          <p:cNvPicPr>
            <a:picLocks noChangeAspect="1"/>
          </p:cNvPicPr>
          <p:nvPr/>
        </p:nvPicPr>
        <p:blipFill>
          <a:blip r:embed="rId2"/>
          <a:stretch>
            <a:fillRect/>
          </a:stretch>
        </p:blipFill>
        <p:spPr>
          <a:xfrm>
            <a:off x="247649" y="146050"/>
            <a:ext cx="10239375" cy="4646946"/>
          </a:xfrm>
          <a:prstGeom prst="rect">
            <a:avLst/>
          </a:prstGeom>
        </p:spPr>
      </p:pic>
    </p:spTree>
    <p:extLst>
      <p:ext uri="{BB962C8B-B14F-4D97-AF65-F5344CB8AC3E}">
        <p14:creationId xmlns:p14="http://schemas.microsoft.com/office/powerpoint/2010/main" val="33800552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6619-D346-CCD0-B782-FDAF2F953C81}"/>
              </a:ext>
            </a:extLst>
          </p:cNvPr>
          <p:cNvSpPr>
            <a:spLocks noGrp="1"/>
          </p:cNvSpPr>
          <p:nvPr>
            <p:ph type="title"/>
          </p:nvPr>
        </p:nvSpPr>
        <p:spPr>
          <a:xfrm>
            <a:off x="238125" y="5327649"/>
            <a:ext cx="7962900" cy="1101725"/>
          </a:xfrm>
        </p:spPr>
        <p:txBody>
          <a:bodyPr/>
          <a:lstStyle/>
          <a:p>
            <a:r>
              <a:rPr lang="en-US" sz="3200" dirty="0"/>
              <a:t>SAP Fiori master detail application sales order </a:t>
            </a:r>
          </a:p>
        </p:txBody>
      </p:sp>
      <p:pic>
        <p:nvPicPr>
          <p:cNvPr id="5" name="Content Placeholder 4">
            <a:extLst>
              <a:ext uri="{FF2B5EF4-FFF2-40B4-BE49-F238E27FC236}">
                <a16:creationId xmlns:a16="http://schemas.microsoft.com/office/drawing/2014/main" id="{08248067-EE2C-A313-C943-ABA6CB4367BF}"/>
              </a:ext>
            </a:extLst>
          </p:cNvPr>
          <p:cNvPicPr>
            <a:picLocks noGrp="1" noChangeAspect="1"/>
          </p:cNvPicPr>
          <p:nvPr>
            <p:ph idx="1"/>
          </p:nvPr>
        </p:nvPicPr>
        <p:blipFill>
          <a:blip r:embed="rId2"/>
          <a:stretch>
            <a:fillRect/>
          </a:stretch>
        </p:blipFill>
        <p:spPr>
          <a:xfrm>
            <a:off x="137135" y="161926"/>
            <a:ext cx="10572376" cy="4648200"/>
          </a:xfrm>
        </p:spPr>
      </p:pic>
    </p:spTree>
    <p:extLst>
      <p:ext uri="{BB962C8B-B14F-4D97-AF65-F5344CB8AC3E}">
        <p14:creationId xmlns:p14="http://schemas.microsoft.com/office/powerpoint/2010/main" val="3103225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8"/>
            <a:ext cx="5048703" cy="830998"/>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Deep insert</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4054514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8DA6-848F-91C3-17C5-5DC9F8D03A3E}"/>
              </a:ext>
            </a:extLst>
          </p:cNvPr>
          <p:cNvSpPr>
            <a:spLocks noGrp="1"/>
          </p:cNvSpPr>
          <p:nvPr>
            <p:ph type="title"/>
          </p:nvPr>
        </p:nvSpPr>
        <p:spPr/>
        <p:txBody>
          <a:bodyPr/>
          <a:lstStyle/>
          <a:p>
            <a:r>
              <a:rPr lang="en-US" dirty="0"/>
              <a:t>Expand Query option</a:t>
            </a:r>
          </a:p>
        </p:txBody>
      </p:sp>
      <p:sp>
        <p:nvSpPr>
          <p:cNvPr id="3" name="Content Placeholder 2">
            <a:extLst>
              <a:ext uri="{FF2B5EF4-FFF2-40B4-BE49-F238E27FC236}">
                <a16:creationId xmlns:a16="http://schemas.microsoft.com/office/drawing/2014/main" id="{DB52C45E-64B3-C2CB-0C3D-66DA7D463A2C}"/>
              </a:ext>
            </a:extLst>
          </p:cNvPr>
          <p:cNvSpPr>
            <a:spLocks noGrp="1"/>
          </p:cNvSpPr>
          <p:nvPr>
            <p:ph idx="1"/>
          </p:nvPr>
        </p:nvSpPr>
        <p:spPr>
          <a:xfrm>
            <a:off x="247650" y="1339850"/>
            <a:ext cx="10515600" cy="4351338"/>
          </a:xfrm>
        </p:spPr>
        <p:txBody>
          <a:bodyPr/>
          <a:lstStyle/>
          <a:p>
            <a:r>
              <a:rPr lang="en-US" dirty="0"/>
              <a:t>OData query option $expand is used to read multiple entities or entity sets in a single service call instead of two different calls</a:t>
            </a:r>
          </a:p>
          <a:p>
            <a:r>
              <a:rPr lang="en-US" dirty="0"/>
              <a:t>/sap/</a:t>
            </a:r>
            <a:r>
              <a:rPr lang="en-US" dirty="0" err="1"/>
              <a:t>opu</a:t>
            </a:r>
            <a:r>
              <a:rPr lang="en-US" dirty="0"/>
              <a:t>/</a:t>
            </a:r>
            <a:r>
              <a:rPr lang="en-US" dirty="0" err="1"/>
              <a:t>odata</a:t>
            </a:r>
            <a:r>
              <a:rPr lang="en-US" dirty="0"/>
              <a:t>/sap/ZSALESORDER_002_SRV/</a:t>
            </a:r>
          </a:p>
          <a:p>
            <a:pPr marL="0" indent="0">
              <a:buNone/>
            </a:pPr>
            <a:r>
              <a:rPr lang="en-US" dirty="0"/>
              <a:t>  </a:t>
            </a:r>
            <a:r>
              <a:rPr lang="en-US" dirty="0" err="1"/>
              <a:t>SalesOrderHeaders</a:t>
            </a:r>
            <a:r>
              <a:rPr lang="en-US" dirty="0"/>
              <a:t>?$expand=Items&amp;$format=</a:t>
            </a:r>
            <a:r>
              <a:rPr lang="en-US" dirty="0" err="1"/>
              <a:t>json</a:t>
            </a:r>
            <a:endParaRPr lang="en-US" dirty="0"/>
          </a:p>
          <a:p>
            <a:r>
              <a:rPr lang="en-US" dirty="0"/>
              <a:t>Explicit implementation is not required to use $expand query option.</a:t>
            </a:r>
          </a:p>
          <a:p>
            <a:r>
              <a:rPr lang="en-US" dirty="0" err="1"/>
              <a:t>salesorderheader_get_entityset</a:t>
            </a:r>
            <a:r>
              <a:rPr lang="en-US" dirty="0"/>
              <a:t>                                    -&gt; </a:t>
            </a:r>
            <a:r>
              <a:rPr lang="en-US" dirty="0" err="1"/>
              <a:t>salesorderitems_get_entityset</a:t>
            </a:r>
            <a:endParaRPr lang="en-US" dirty="0"/>
          </a:p>
        </p:txBody>
      </p:sp>
    </p:spTree>
    <p:extLst>
      <p:ext uri="{BB962C8B-B14F-4D97-AF65-F5344CB8AC3E}">
        <p14:creationId xmlns:p14="http://schemas.microsoft.com/office/powerpoint/2010/main" val="1564283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5F316-C500-CAED-4B87-40D2E8EFAF69}"/>
              </a:ext>
            </a:extLst>
          </p:cNvPr>
          <p:cNvSpPr>
            <a:spLocks noGrp="1"/>
          </p:cNvSpPr>
          <p:nvPr>
            <p:ph type="title"/>
          </p:nvPr>
        </p:nvSpPr>
        <p:spPr/>
        <p:txBody>
          <a:bodyPr/>
          <a:lstStyle/>
          <a:p>
            <a:r>
              <a:rPr lang="en-US" dirty="0"/>
              <a:t>Navigation Vs Expand Query</a:t>
            </a:r>
          </a:p>
        </p:txBody>
      </p:sp>
      <p:sp>
        <p:nvSpPr>
          <p:cNvPr id="3" name="Content Placeholder 2">
            <a:extLst>
              <a:ext uri="{FF2B5EF4-FFF2-40B4-BE49-F238E27FC236}">
                <a16:creationId xmlns:a16="http://schemas.microsoft.com/office/drawing/2014/main" id="{03D0C0D9-1693-C12B-7DB7-985A0F7E1316}"/>
              </a:ext>
            </a:extLst>
          </p:cNvPr>
          <p:cNvSpPr>
            <a:spLocks noGrp="1"/>
          </p:cNvSpPr>
          <p:nvPr>
            <p:ph idx="1"/>
          </p:nvPr>
        </p:nvSpPr>
        <p:spPr/>
        <p:txBody>
          <a:bodyPr/>
          <a:lstStyle/>
          <a:p>
            <a:r>
              <a:rPr lang="en-US" dirty="0"/>
              <a:t>The main difference is that a navigation returns the navigation target only.</a:t>
            </a:r>
          </a:p>
          <a:p>
            <a:endParaRPr lang="en-US" dirty="0"/>
          </a:p>
          <a:p>
            <a:r>
              <a:rPr lang="en-US" dirty="0"/>
              <a:t>Expand is an expansion of the original source, i.e. you get the source entity plus the requested expansion inline as one response.</a:t>
            </a:r>
          </a:p>
        </p:txBody>
      </p:sp>
    </p:spTree>
    <p:extLst>
      <p:ext uri="{BB962C8B-B14F-4D97-AF65-F5344CB8AC3E}">
        <p14:creationId xmlns:p14="http://schemas.microsoft.com/office/powerpoint/2010/main" val="3146819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9790C-648E-5676-190B-A848F8F4281A}"/>
              </a:ext>
            </a:extLst>
          </p:cNvPr>
          <p:cNvSpPr>
            <a:spLocks noGrp="1"/>
          </p:cNvSpPr>
          <p:nvPr>
            <p:ph type="title"/>
          </p:nvPr>
        </p:nvSpPr>
        <p:spPr/>
        <p:txBody>
          <a:bodyPr/>
          <a:lstStyle/>
          <a:p>
            <a:r>
              <a:rPr lang="en-US" dirty="0"/>
              <a:t>SAP Recommendation</a:t>
            </a:r>
          </a:p>
        </p:txBody>
      </p:sp>
      <p:sp>
        <p:nvSpPr>
          <p:cNvPr id="3" name="Content Placeholder 2">
            <a:extLst>
              <a:ext uri="{FF2B5EF4-FFF2-40B4-BE49-F238E27FC236}">
                <a16:creationId xmlns:a16="http://schemas.microsoft.com/office/drawing/2014/main" id="{4E3238AD-4BAF-7032-4CA6-7B6D0DB3335A}"/>
              </a:ext>
            </a:extLst>
          </p:cNvPr>
          <p:cNvSpPr>
            <a:spLocks noGrp="1"/>
          </p:cNvSpPr>
          <p:nvPr>
            <p:ph idx="1"/>
          </p:nvPr>
        </p:nvSpPr>
        <p:spPr/>
        <p:txBody>
          <a:bodyPr>
            <a:normAutofit/>
          </a:bodyPr>
          <a:lstStyle/>
          <a:p>
            <a:r>
              <a:rPr lang="en-US" dirty="0"/>
              <a:t>Do use $expand/deep insert for associated entity types when you need to fetch or create deep data.</a:t>
            </a:r>
          </a:p>
          <a:p>
            <a:r>
              <a:rPr lang="en-US" dirty="0"/>
              <a:t>$expand is the possibility of OData to make ‘joins’.</a:t>
            </a:r>
          </a:p>
          <a:p>
            <a:r>
              <a:rPr lang="en-US" dirty="0"/>
              <a:t>Deep inserts are the possibility to make updates on views.</a:t>
            </a:r>
          </a:p>
          <a:p>
            <a:r>
              <a:rPr lang="en-US" dirty="0"/>
              <a:t>Do use $expand/deep insert for more data which contains more than one association call.</a:t>
            </a:r>
          </a:p>
        </p:txBody>
      </p:sp>
    </p:spTree>
    <p:extLst>
      <p:ext uri="{BB962C8B-B14F-4D97-AF65-F5344CB8AC3E}">
        <p14:creationId xmlns:p14="http://schemas.microsoft.com/office/powerpoint/2010/main" val="94496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0F81-4E64-A91F-626B-F69FB2FDD7E6}"/>
              </a:ext>
            </a:extLst>
          </p:cNvPr>
          <p:cNvSpPr>
            <a:spLocks noGrp="1"/>
          </p:cNvSpPr>
          <p:nvPr>
            <p:ph type="title"/>
          </p:nvPr>
        </p:nvSpPr>
        <p:spPr>
          <a:xfrm>
            <a:off x="838200" y="177005"/>
            <a:ext cx="10515600" cy="1008063"/>
          </a:xfrm>
        </p:spPr>
        <p:txBody>
          <a:bodyPr/>
          <a:lstStyle/>
          <a:p>
            <a:r>
              <a:rPr lang="en-US" dirty="0"/>
              <a:t>REST API</a:t>
            </a:r>
          </a:p>
        </p:txBody>
      </p:sp>
      <p:sp>
        <p:nvSpPr>
          <p:cNvPr id="3" name="Content Placeholder 2">
            <a:extLst>
              <a:ext uri="{FF2B5EF4-FFF2-40B4-BE49-F238E27FC236}">
                <a16:creationId xmlns:a16="http://schemas.microsoft.com/office/drawing/2014/main" id="{539D690F-B573-6D0A-06FF-3EA7DEAAB672}"/>
              </a:ext>
            </a:extLst>
          </p:cNvPr>
          <p:cNvSpPr>
            <a:spLocks noGrp="1"/>
          </p:cNvSpPr>
          <p:nvPr>
            <p:ph idx="1"/>
          </p:nvPr>
        </p:nvSpPr>
        <p:spPr>
          <a:xfrm>
            <a:off x="542925" y="1655762"/>
            <a:ext cx="10896600" cy="4878388"/>
          </a:xfrm>
        </p:spPr>
        <p:txBody>
          <a:bodyPr>
            <a:normAutofit/>
          </a:bodyPr>
          <a:lstStyle/>
          <a:p>
            <a:r>
              <a:rPr lang="en-US" dirty="0"/>
              <a:t>Representational State Transfer (REST)  :- It is a software architecture that imposes conditions on how an API should work</a:t>
            </a:r>
          </a:p>
          <a:p>
            <a:endParaRPr lang="en-US" dirty="0"/>
          </a:p>
          <a:p>
            <a:r>
              <a:rPr lang="en-US" dirty="0"/>
              <a:t>Principles of the REST architectural style</a:t>
            </a:r>
          </a:p>
          <a:p>
            <a:pPr lvl="1"/>
            <a:r>
              <a:rPr lang="en-US" dirty="0"/>
              <a:t>Uniform interface</a:t>
            </a:r>
          </a:p>
          <a:p>
            <a:pPr lvl="1"/>
            <a:r>
              <a:rPr lang="en-US" dirty="0"/>
              <a:t>Statelessness</a:t>
            </a:r>
          </a:p>
          <a:p>
            <a:pPr lvl="1"/>
            <a:r>
              <a:rPr lang="en-US" dirty="0"/>
              <a:t>Layered system</a:t>
            </a:r>
          </a:p>
          <a:p>
            <a:pPr lvl="1"/>
            <a:r>
              <a:rPr lang="en-US" dirty="0"/>
              <a:t>Cacheability</a:t>
            </a:r>
          </a:p>
          <a:p>
            <a:pPr lvl="1"/>
            <a:r>
              <a:rPr lang="en-US" dirty="0"/>
              <a:t>Code on demand</a:t>
            </a:r>
          </a:p>
          <a:p>
            <a:pPr lvl="1"/>
            <a:endParaRPr lang="en-US" dirty="0"/>
          </a:p>
        </p:txBody>
      </p:sp>
    </p:spTree>
    <p:extLst>
      <p:ext uri="{BB962C8B-B14F-4D97-AF65-F5344CB8AC3E}">
        <p14:creationId xmlns:p14="http://schemas.microsoft.com/office/powerpoint/2010/main" val="331381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9790C-648E-5676-190B-A848F8F4281A}"/>
              </a:ext>
            </a:extLst>
          </p:cNvPr>
          <p:cNvSpPr>
            <a:spLocks noGrp="1"/>
          </p:cNvSpPr>
          <p:nvPr>
            <p:ph type="title"/>
          </p:nvPr>
        </p:nvSpPr>
        <p:spPr/>
        <p:txBody>
          <a:bodyPr/>
          <a:lstStyle/>
          <a:p>
            <a:r>
              <a:rPr lang="en-US" dirty="0"/>
              <a:t>SAP Recommendation</a:t>
            </a:r>
          </a:p>
        </p:txBody>
      </p:sp>
      <p:sp>
        <p:nvSpPr>
          <p:cNvPr id="3" name="Content Placeholder 2">
            <a:extLst>
              <a:ext uri="{FF2B5EF4-FFF2-40B4-BE49-F238E27FC236}">
                <a16:creationId xmlns:a16="http://schemas.microsoft.com/office/drawing/2014/main" id="{4E3238AD-4BAF-7032-4CA6-7B6D0DB3335A}"/>
              </a:ext>
            </a:extLst>
          </p:cNvPr>
          <p:cNvSpPr>
            <a:spLocks noGrp="1"/>
          </p:cNvSpPr>
          <p:nvPr>
            <p:ph idx="1"/>
          </p:nvPr>
        </p:nvSpPr>
        <p:spPr>
          <a:xfrm>
            <a:off x="95250" y="1253331"/>
            <a:ext cx="10515600" cy="4351338"/>
          </a:xfrm>
        </p:spPr>
        <p:txBody>
          <a:bodyPr>
            <a:normAutofit/>
          </a:bodyPr>
          <a:lstStyle/>
          <a:p>
            <a:r>
              <a:rPr lang="en-US" dirty="0"/>
              <a:t>$expand reduces roundtrips from the client to the SAP Gateway server as well as the SAP Gateway server to the SAP Business Suite. As a result, network time is reduced.</a:t>
            </a:r>
          </a:p>
          <a:p>
            <a:r>
              <a:rPr lang="en-US" dirty="0"/>
              <a:t>$expand reduces SAP Gateway server response time and the consumption of resources.</a:t>
            </a:r>
          </a:p>
          <a:p>
            <a:r>
              <a:rPr lang="en-US" dirty="0"/>
              <a:t>Basic $expand implementation can reduce the SAP Business Suite times, because the number of database operations and the application logic can be reduced.</a:t>
            </a:r>
          </a:p>
        </p:txBody>
      </p:sp>
    </p:spTree>
    <p:extLst>
      <p:ext uri="{BB962C8B-B14F-4D97-AF65-F5344CB8AC3E}">
        <p14:creationId xmlns:p14="http://schemas.microsoft.com/office/powerpoint/2010/main" val="1200114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OData  Query Option :- </a:t>
            </a:r>
          </a:p>
          <a:p>
            <a:r>
              <a:rPr lang="en-US" sz="3600" b="1" dirty="0">
                <a:solidFill>
                  <a:schemeClr val="bg1"/>
                </a:solidFill>
              </a:rPr>
              <a:t>        $top  $skip  $</a:t>
            </a:r>
            <a:r>
              <a:rPr lang="en-US" sz="3600" b="1" dirty="0" err="1">
                <a:solidFill>
                  <a:schemeClr val="bg1"/>
                </a:solidFill>
              </a:rPr>
              <a:t>inlinecount</a:t>
            </a:r>
            <a:endParaRPr lang="en-US" sz="3600" b="1" dirty="0">
              <a:solidFill>
                <a:schemeClr val="bg1"/>
              </a:solidFill>
            </a:endParaRP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2634037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0A44-B154-C8FD-E92A-E34D22FC0DA0}"/>
              </a:ext>
            </a:extLst>
          </p:cNvPr>
          <p:cNvSpPr>
            <a:spLocks noGrp="1"/>
          </p:cNvSpPr>
          <p:nvPr>
            <p:ph type="title"/>
          </p:nvPr>
        </p:nvSpPr>
        <p:spPr/>
        <p:txBody>
          <a:bodyPr/>
          <a:lstStyle/>
          <a:p>
            <a:r>
              <a:rPr lang="en-US" dirty="0"/>
              <a:t>OData Query Options</a:t>
            </a:r>
          </a:p>
        </p:txBody>
      </p:sp>
      <p:sp>
        <p:nvSpPr>
          <p:cNvPr id="3" name="Content Placeholder 2">
            <a:extLst>
              <a:ext uri="{FF2B5EF4-FFF2-40B4-BE49-F238E27FC236}">
                <a16:creationId xmlns:a16="http://schemas.microsoft.com/office/drawing/2014/main" id="{580F3D5C-0771-F117-928E-DE65294E3F1C}"/>
              </a:ext>
            </a:extLst>
          </p:cNvPr>
          <p:cNvSpPr>
            <a:spLocks noGrp="1"/>
          </p:cNvSpPr>
          <p:nvPr>
            <p:ph idx="1"/>
          </p:nvPr>
        </p:nvSpPr>
        <p:spPr/>
        <p:txBody>
          <a:bodyPr/>
          <a:lstStyle/>
          <a:p>
            <a:r>
              <a:rPr lang="en-US" dirty="0"/>
              <a:t>They are automatically available in the framework, no further actions needed by development.</a:t>
            </a:r>
          </a:p>
          <a:p>
            <a:endParaRPr lang="en-US" dirty="0"/>
          </a:p>
          <a:p>
            <a:pPr marL="914400" lvl="1" indent="-457200">
              <a:buFont typeface="+mj-lt"/>
              <a:buAutoNum type="arabicPeriod"/>
            </a:pPr>
            <a:r>
              <a:rPr lang="en-US" dirty="0"/>
              <a:t>$select	</a:t>
            </a:r>
          </a:p>
          <a:p>
            <a:pPr marL="914400" lvl="1" indent="-457200">
              <a:buFont typeface="+mj-lt"/>
              <a:buAutoNum type="arabicPeriod"/>
            </a:pPr>
            <a:r>
              <a:rPr lang="en-US" dirty="0"/>
              <a:t>$count	</a:t>
            </a:r>
          </a:p>
          <a:p>
            <a:pPr marL="914400" lvl="1" indent="-457200">
              <a:buFont typeface="+mj-lt"/>
              <a:buAutoNum type="arabicPeriod"/>
            </a:pPr>
            <a:r>
              <a:rPr lang="en-US" dirty="0"/>
              <a:t>$expand	</a:t>
            </a:r>
          </a:p>
          <a:p>
            <a:pPr marL="914400" lvl="1" indent="-457200">
              <a:buFont typeface="+mj-lt"/>
              <a:buAutoNum type="arabicPeriod"/>
            </a:pPr>
            <a:r>
              <a:rPr lang="en-US" dirty="0"/>
              <a:t>$format	</a:t>
            </a:r>
          </a:p>
          <a:p>
            <a:pPr marL="914400" lvl="1" indent="-457200">
              <a:buFont typeface="+mj-lt"/>
              <a:buAutoNum type="arabicPeriod"/>
            </a:pPr>
            <a:r>
              <a:rPr lang="en-US" dirty="0"/>
              <a:t>Read $links	</a:t>
            </a:r>
          </a:p>
          <a:p>
            <a:pPr marL="914400" lvl="1" indent="-457200">
              <a:buFont typeface="+mj-lt"/>
              <a:buAutoNum type="arabicPeriod"/>
            </a:pPr>
            <a:r>
              <a:rPr lang="en-US" dirty="0"/>
              <a:t>$value</a:t>
            </a:r>
          </a:p>
        </p:txBody>
      </p:sp>
    </p:spTree>
    <p:extLst>
      <p:ext uri="{BB962C8B-B14F-4D97-AF65-F5344CB8AC3E}">
        <p14:creationId xmlns:p14="http://schemas.microsoft.com/office/powerpoint/2010/main" val="2826263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0A44-B154-C8FD-E92A-E34D22FC0DA0}"/>
              </a:ext>
            </a:extLst>
          </p:cNvPr>
          <p:cNvSpPr>
            <a:spLocks noGrp="1"/>
          </p:cNvSpPr>
          <p:nvPr>
            <p:ph type="title"/>
          </p:nvPr>
        </p:nvSpPr>
        <p:spPr/>
        <p:txBody>
          <a:bodyPr/>
          <a:lstStyle/>
          <a:p>
            <a:r>
              <a:rPr lang="en-US" dirty="0"/>
              <a:t>OData Query Options</a:t>
            </a:r>
          </a:p>
        </p:txBody>
      </p:sp>
      <p:sp>
        <p:nvSpPr>
          <p:cNvPr id="3" name="Content Placeholder 2">
            <a:extLst>
              <a:ext uri="{FF2B5EF4-FFF2-40B4-BE49-F238E27FC236}">
                <a16:creationId xmlns:a16="http://schemas.microsoft.com/office/drawing/2014/main" id="{580F3D5C-0771-F117-928E-DE65294E3F1C}"/>
              </a:ext>
            </a:extLst>
          </p:cNvPr>
          <p:cNvSpPr>
            <a:spLocks noGrp="1"/>
          </p:cNvSpPr>
          <p:nvPr>
            <p:ph idx="1"/>
          </p:nvPr>
        </p:nvSpPr>
        <p:spPr/>
        <p:txBody>
          <a:bodyPr/>
          <a:lstStyle/>
          <a:p>
            <a:r>
              <a:rPr lang="en-US" dirty="0"/>
              <a:t>They are available, but they require implementation efforts from development.</a:t>
            </a:r>
          </a:p>
          <a:p>
            <a:endParaRPr lang="en-US" dirty="0"/>
          </a:p>
          <a:p>
            <a:pPr lvl="1"/>
            <a:r>
              <a:rPr lang="en-US" dirty="0"/>
              <a:t>$</a:t>
            </a:r>
            <a:r>
              <a:rPr lang="en-US" dirty="0" err="1"/>
              <a:t>orderby</a:t>
            </a:r>
            <a:endParaRPr lang="en-US" dirty="0"/>
          </a:p>
          <a:p>
            <a:pPr lvl="1"/>
            <a:r>
              <a:rPr lang="en-US" dirty="0"/>
              <a:t>$top	</a:t>
            </a:r>
          </a:p>
          <a:p>
            <a:pPr lvl="1"/>
            <a:r>
              <a:rPr lang="en-US" dirty="0"/>
              <a:t>$skip	</a:t>
            </a:r>
          </a:p>
          <a:p>
            <a:pPr lvl="1"/>
            <a:r>
              <a:rPr lang="en-US" dirty="0"/>
              <a:t>$filter	</a:t>
            </a:r>
          </a:p>
          <a:p>
            <a:pPr lvl="1"/>
            <a:r>
              <a:rPr lang="en-US" dirty="0"/>
              <a:t>$</a:t>
            </a:r>
            <a:r>
              <a:rPr lang="en-US" dirty="0" err="1"/>
              <a:t>inlinecount</a:t>
            </a:r>
            <a:r>
              <a:rPr lang="en-US" dirty="0"/>
              <a:t>	</a:t>
            </a:r>
          </a:p>
          <a:p>
            <a:pPr lvl="1"/>
            <a:r>
              <a:rPr lang="en-US" dirty="0"/>
              <a:t>$</a:t>
            </a:r>
            <a:r>
              <a:rPr lang="en-US" dirty="0" err="1"/>
              <a:t>skiptoken</a:t>
            </a:r>
            <a:r>
              <a:rPr lang="en-US" dirty="0"/>
              <a:t>	</a:t>
            </a:r>
          </a:p>
        </p:txBody>
      </p:sp>
    </p:spTree>
    <p:extLst>
      <p:ext uri="{BB962C8B-B14F-4D97-AF65-F5344CB8AC3E}">
        <p14:creationId xmlns:p14="http://schemas.microsoft.com/office/powerpoint/2010/main" val="1942100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2581-89C2-D839-256C-CBDA0B4C6C21}"/>
              </a:ext>
            </a:extLst>
          </p:cNvPr>
          <p:cNvSpPr>
            <a:spLocks noGrp="1"/>
          </p:cNvSpPr>
          <p:nvPr>
            <p:ph type="title"/>
          </p:nvPr>
        </p:nvSpPr>
        <p:spPr/>
        <p:txBody>
          <a:bodyPr/>
          <a:lstStyle/>
          <a:p>
            <a:r>
              <a:rPr lang="en-US" dirty="0"/>
              <a:t>The $filter query supports the following logical operators:</a:t>
            </a:r>
          </a:p>
        </p:txBody>
      </p:sp>
      <p:sp>
        <p:nvSpPr>
          <p:cNvPr id="3" name="Content Placeholder 2">
            <a:extLst>
              <a:ext uri="{FF2B5EF4-FFF2-40B4-BE49-F238E27FC236}">
                <a16:creationId xmlns:a16="http://schemas.microsoft.com/office/drawing/2014/main" id="{EDEAE7BE-1664-F098-FFB9-541BD454BF97}"/>
              </a:ext>
            </a:extLst>
          </p:cNvPr>
          <p:cNvSpPr>
            <a:spLocks noGrp="1"/>
          </p:cNvSpPr>
          <p:nvPr>
            <p:ph idx="1"/>
          </p:nvPr>
        </p:nvSpPr>
        <p:spPr/>
        <p:txBody>
          <a:bodyPr>
            <a:normAutofit/>
          </a:bodyPr>
          <a:lstStyle/>
          <a:p>
            <a:r>
              <a:rPr lang="en-US" dirty="0"/>
              <a:t>eq (equals)</a:t>
            </a:r>
          </a:p>
          <a:p>
            <a:r>
              <a:rPr lang="en-US" dirty="0" err="1"/>
              <a:t>gt</a:t>
            </a:r>
            <a:r>
              <a:rPr lang="en-US" dirty="0"/>
              <a:t> (greater than)</a:t>
            </a:r>
          </a:p>
          <a:p>
            <a:r>
              <a:rPr lang="en-US" dirty="0" err="1"/>
              <a:t>lt</a:t>
            </a:r>
            <a:r>
              <a:rPr lang="en-US" dirty="0"/>
              <a:t> (less than)</a:t>
            </a:r>
          </a:p>
          <a:p>
            <a:r>
              <a:rPr lang="en-US" dirty="0" err="1"/>
              <a:t>ge</a:t>
            </a:r>
            <a:r>
              <a:rPr lang="en-US" dirty="0"/>
              <a:t> (greater than or equals)</a:t>
            </a:r>
          </a:p>
          <a:p>
            <a:r>
              <a:rPr lang="en-US" dirty="0"/>
              <a:t>le (less than or equals)</a:t>
            </a:r>
          </a:p>
          <a:p>
            <a:r>
              <a:rPr lang="en-US" dirty="0"/>
              <a:t>ne (not equal)</a:t>
            </a:r>
          </a:p>
          <a:p>
            <a:r>
              <a:rPr lang="en-US" dirty="0"/>
              <a:t>and (logical and)</a:t>
            </a:r>
          </a:p>
          <a:p>
            <a:r>
              <a:rPr lang="en-US" dirty="0"/>
              <a:t>or (logical or)</a:t>
            </a:r>
          </a:p>
        </p:txBody>
      </p:sp>
    </p:spTree>
    <p:extLst>
      <p:ext uri="{BB962C8B-B14F-4D97-AF65-F5344CB8AC3E}">
        <p14:creationId xmlns:p14="http://schemas.microsoft.com/office/powerpoint/2010/main" val="3103560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4BF2-7043-39EC-0FFD-2ACF1CC55452}"/>
              </a:ext>
            </a:extLst>
          </p:cNvPr>
          <p:cNvSpPr>
            <a:spLocks noGrp="1"/>
          </p:cNvSpPr>
          <p:nvPr>
            <p:ph type="title"/>
          </p:nvPr>
        </p:nvSpPr>
        <p:spPr/>
        <p:txBody>
          <a:bodyPr/>
          <a:lstStyle/>
          <a:p>
            <a:r>
              <a:rPr lang="en-US" dirty="0"/>
              <a:t>Filter</a:t>
            </a:r>
          </a:p>
        </p:txBody>
      </p:sp>
      <p:sp>
        <p:nvSpPr>
          <p:cNvPr id="3" name="Content Placeholder 2">
            <a:extLst>
              <a:ext uri="{FF2B5EF4-FFF2-40B4-BE49-F238E27FC236}">
                <a16:creationId xmlns:a16="http://schemas.microsoft.com/office/drawing/2014/main" id="{F5F75A7C-FF4E-38E1-D03B-55AD0631854E}"/>
              </a:ext>
            </a:extLst>
          </p:cNvPr>
          <p:cNvSpPr>
            <a:spLocks noGrp="1"/>
          </p:cNvSpPr>
          <p:nvPr>
            <p:ph idx="1"/>
          </p:nvPr>
        </p:nvSpPr>
        <p:spPr/>
        <p:txBody>
          <a:bodyPr/>
          <a:lstStyle/>
          <a:p>
            <a:r>
              <a:rPr lang="en-US" dirty="0"/>
              <a:t>URL-encode any special characters in the $filter expression</a:t>
            </a:r>
          </a:p>
          <a:p>
            <a:pPr lvl="1"/>
            <a:r>
              <a:rPr lang="en-US" dirty="0"/>
              <a:t>code eq '[1000005]   =&gt;  code eq '%5B1000005%5D'</a:t>
            </a:r>
          </a:p>
          <a:p>
            <a:r>
              <a:rPr lang="en-US" dirty="0"/>
              <a:t>Add M after any decimal value.</a:t>
            </a:r>
          </a:p>
          <a:p>
            <a:pPr lvl="1"/>
            <a:r>
              <a:rPr lang="en-US" dirty="0"/>
              <a:t>For example, 4.1M.</a:t>
            </a:r>
          </a:p>
        </p:txBody>
      </p:sp>
    </p:spTree>
    <p:extLst>
      <p:ext uri="{BB962C8B-B14F-4D97-AF65-F5344CB8AC3E}">
        <p14:creationId xmlns:p14="http://schemas.microsoft.com/office/powerpoint/2010/main" val="30003257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CEAE-7867-63AF-A7C1-639937B14FF5}"/>
              </a:ext>
            </a:extLst>
          </p:cNvPr>
          <p:cNvSpPr>
            <a:spLocks noGrp="1"/>
          </p:cNvSpPr>
          <p:nvPr>
            <p:ph type="title"/>
          </p:nvPr>
        </p:nvSpPr>
        <p:spPr/>
        <p:txBody>
          <a:bodyPr/>
          <a:lstStyle/>
          <a:p>
            <a:r>
              <a:rPr lang="en-US" dirty="0"/>
              <a:t>Batch Call Processing </a:t>
            </a:r>
          </a:p>
        </p:txBody>
      </p:sp>
      <p:sp>
        <p:nvSpPr>
          <p:cNvPr id="3" name="Content Placeholder 2">
            <a:extLst>
              <a:ext uri="{FF2B5EF4-FFF2-40B4-BE49-F238E27FC236}">
                <a16:creationId xmlns:a16="http://schemas.microsoft.com/office/drawing/2014/main" id="{A6E35FED-F456-574C-08B6-DFC8F5AAECE4}"/>
              </a:ext>
            </a:extLst>
          </p:cNvPr>
          <p:cNvSpPr>
            <a:spLocks noGrp="1"/>
          </p:cNvSpPr>
          <p:nvPr>
            <p:ph idx="1"/>
          </p:nvPr>
        </p:nvSpPr>
        <p:spPr/>
        <p:txBody>
          <a:bodyPr/>
          <a:lstStyle/>
          <a:p>
            <a:r>
              <a:rPr lang="en-US" dirty="0"/>
              <a:t>What is batch call processing?</a:t>
            </a:r>
          </a:p>
          <a:p>
            <a:r>
              <a:rPr lang="en-US" dirty="0"/>
              <a:t>What is $batch use?</a:t>
            </a:r>
          </a:p>
          <a:p>
            <a:r>
              <a:rPr lang="en-US" dirty="0"/>
              <a:t>Do $batch query need any implementation?</a:t>
            </a:r>
          </a:p>
          <a:p>
            <a:r>
              <a:rPr lang="en-US" dirty="0"/>
              <a:t>Create work list Fiori app and see how the service called?</a:t>
            </a:r>
          </a:p>
          <a:p>
            <a:endParaRPr lang="en-US" dirty="0"/>
          </a:p>
        </p:txBody>
      </p:sp>
    </p:spTree>
    <p:extLst>
      <p:ext uri="{BB962C8B-B14F-4D97-AF65-F5344CB8AC3E}">
        <p14:creationId xmlns:p14="http://schemas.microsoft.com/office/powerpoint/2010/main" val="3366105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18D12-14AD-6F96-1193-AFC09BBCCEEB}"/>
              </a:ext>
            </a:extLst>
          </p:cNvPr>
          <p:cNvSpPr>
            <a:spLocks noGrp="1"/>
          </p:cNvSpPr>
          <p:nvPr>
            <p:ph type="title"/>
          </p:nvPr>
        </p:nvSpPr>
        <p:spPr/>
        <p:txBody>
          <a:bodyPr/>
          <a:lstStyle/>
          <a:p>
            <a:r>
              <a:rPr lang="en-US" dirty="0"/>
              <a:t>$batch</a:t>
            </a:r>
          </a:p>
        </p:txBody>
      </p:sp>
      <p:sp>
        <p:nvSpPr>
          <p:cNvPr id="3" name="Content Placeholder 2">
            <a:extLst>
              <a:ext uri="{FF2B5EF4-FFF2-40B4-BE49-F238E27FC236}">
                <a16:creationId xmlns:a16="http://schemas.microsoft.com/office/drawing/2014/main" id="{186BECD2-A56B-F558-CF77-CBCF294AF156}"/>
              </a:ext>
            </a:extLst>
          </p:cNvPr>
          <p:cNvSpPr>
            <a:spLocks noGrp="1"/>
          </p:cNvSpPr>
          <p:nvPr>
            <p:ph idx="1"/>
          </p:nvPr>
        </p:nvSpPr>
        <p:spPr>
          <a:xfrm>
            <a:off x="114299" y="1144588"/>
            <a:ext cx="11753851" cy="2836862"/>
          </a:xfrm>
        </p:spPr>
        <p:txBody>
          <a:bodyPr>
            <a:normAutofit/>
          </a:bodyPr>
          <a:lstStyle/>
          <a:p>
            <a:r>
              <a:rPr lang="en-US" dirty="0"/>
              <a:t>Batch Request :- Here you define all the operations which need to be performed, in one payload and submitted as a single HTTP POST request</a:t>
            </a:r>
          </a:p>
          <a:p>
            <a:pPr lvl="1"/>
            <a:r>
              <a:rPr lang="en-US" dirty="0"/>
              <a:t>/sap/</a:t>
            </a:r>
            <a:r>
              <a:rPr lang="en-US" dirty="0" err="1"/>
              <a:t>opu</a:t>
            </a:r>
            <a:r>
              <a:rPr lang="en-US" dirty="0"/>
              <a:t>/</a:t>
            </a:r>
            <a:r>
              <a:rPr lang="en-US" dirty="0" err="1"/>
              <a:t>odata</a:t>
            </a:r>
            <a:r>
              <a:rPr lang="en-US" dirty="0"/>
              <a:t>/sap/ZSALESORDER_002_SRV/$batch</a:t>
            </a:r>
          </a:p>
          <a:p>
            <a:pPr lvl="1"/>
            <a:r>
              <a:rPr lang="en-US" dirty="0"/>
              <a:t> HTTP Post method </a:t>
            </a:r>
          </a:p>
          <a:p>
            <a:pPr lvl="1"/>
            <a:r>
              <a:rPr lang="en-US" dirty="0"/>
              <a:t> Header  request :- Content-Type multipart/mixed; boundary=batch</a:t>
            </a:r>
          </a:p>
          <a:p>
            <a:pPr lvl="1"/>
            <a:r>
              <a:rPr lang="en-US" dirty="0"/>
              <a:t> Your service call detail in pay load</a:t>
            </a:r>
          </a:p>
          <a:p>
            <a:pPr lvl="1"/>
            <a:endParaRPr lang="en-US" dirty="0"/>
          </a:p>
        </p:txBody>
      </p:sp>
      <p:pic>
        <p:nvPicPr>
          <p:cNvPr id="5" name="Picture 4">
            <a:extLst>
              <a:ext uri="{FF2B5EF4-FFF2-40B4-BE49-F238E27FC236}">
                <a16:creationId xmlns:a16="http://schemas.microsoft.com/office/drawing/2014/main" id="{01B5258E-BA49-DE5B-47B4-F4A0B64CC8CF}"/>
              </a:ext>
            </a:extLst>
          </p:cNvPr>
          <p:cNvPicPr>
            <a:picLocks noChangeAspect="1"/>
          </p:cNvPicPr>
          <p:nvPr/>
        </p:nvPicPr>
        <p:blipFill>
          <a:blip r:embed="rId2"/>
          <a:stretch>
            <a:fillRect/>
          </a:stretch>
        </p:blipFill>
        <p:spPr>
          <a:xfrm>
            <a:off x="419100" y="4286100"/>
            <a:ext cx="4696480" cy="2152950"/>
          </a:xfrm>
          <a:prstGeom prst="rect">
            <a:avLst/>
          </a:prstGeom>
        </p:spPr>
      </p:pic>
    </p:spTree>
    <p:extLst>
      <p:ext uri="{BB962C8B-B14F-4D97-AF65-F5344CB8AC3E}">
        <p14:creationId xmlns:p14="http://schemas.microsoft.com/office/powerpoint/2010/main" val="961086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OData  Query Option :- </a:t>
            </a:r>
          </a:p>
          <a:p>
            <a:r>
              <a:rPr lang="en-US" sz="3600" b="1" dirty="0">
                <a:solidFill>
                  <a:schemeClr val="bg1"/>
                </a:solidFill>
              </a:rPr>
              <a:t>        $batch</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1618544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BC1BB-9F0C-8E8B-BF94-F56299A821D3}"/>
              </a:ext>
            </a:extLst>
          </p:cNvPr>
          <p:cNvSpPr>
            <a:spLocks noGrp="1"/>
          </p:cNvSpPr>
          <p:nvPr>
            <p:ph type="title"/>
          </p:nvPr>
        </p:nvSpPr>
        <p:spPr/>
        <p:txBody>
          <a:bodyPr/>
          <a:lstStyle/>
          <a:p>
            <a:r>
              <a:rPr lang="en-US" dirty="0"/>
              <a:t>Why $batch</a:t>
            </a:r>
          </a:p>
        </p:txBody>
      </p:sp>
      <p:grpSp>
        <p:nvGrpSpPr>
          <p:cNvPr id="22" name="Group 21">
            <a:extLst>
              <a:ext uri="{FF2B5EF4-FFF2-40B4-BE49-F238E27FC236}">
                <a16:creationId xmlns:a16="http://schemas.microsoft.com/office/drawing/2014/main" id="{3D2ED2AA-C94D-3BBC-C439-FE4AC1D7E3EE}"/>
              </a:ext>
            </a:extLst>
          </p:cNvPr>
          <p:cNvGrpSpPr/>
          <p:nvPr/>
        </p:nvGrpSpPr>
        <p:grpSpPr>
          <a:xfrm>
            <a:off x="381000" y="3236988"/>
            <a:ext cx="7705725" cy="2847973"/>
            <a:chOff x="1943098" y="2419350"/>
            <a:chExt cx="8305803" cy="3200397"/>
          </a:xfrm>
        </p:grpSpPr>
        <p:sp>
          <p:nvSpPr>
            <p:cNvPr id="7" name="Rectangle: Rounded Corners 6">
              <a:extLst>
                <a:ext uri="{FF2B5EF4-FFF2-40B4-BE49-F238E27FC236}">
                  <a16:creationId xmlns:a16="http://schemas.microsoft.com/office/drawing/2014/main" id="{B354AFD6-36F4-C34F-80AA-537C7D95E52E}"/>
                </a:ext>
              </a:extLst>
            </p:cNvPr>
            <p:cNvSpPr/>
            <p:nvPr/>
          </p:nvSpPr>
          <p:spPr>
            <a:xfrm>
              <a:off x="1943100" y="2419350"/>
              <a:ext cx="1762125" cy="52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Create</a:t>
              </a:r>
            </a:p>
          </p:txBody>
        </p:sp>
        <p:sp>
          <p:nvSpPr>
            <p:cNvPr id="8" name="Rectangle: Rounded Corners 7">
              <a:extLst>
                <a:ext uri="{FF2B5EF4-FFF2-40B4-BE49-F238E27FC236}">
                  <a16:creationId xmlns:a16="http://schemas.microsoft.com/office/drawing/2014/main" id="{1119EBC0-D70A-FADE-E0CD-CF2C928D7883}"/>
                </a:ext>
              </a:extLst>
            </p:cNvPr>
            <p:cNvSpPr/>
            <p:nvPr/>
          </p:nvSpPr>
          <p:spPr>
            <a:xfrm>
              <a:off x="1943099" y="5095872"/>
              <a:ext cx="1762125" cy="52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Delete</a:t>
              </a:r>
            </a:p>
          </p:txBody>
        </p:sp>
        <p:sp>
          <p:nvSpPr>
            <p:cNvPr id="9" name="Rectangle: Rounded Corners 8">
              <a:extLst>
                <a:ext uri="{FF2B5EF4-FFF2-40B4-BE49-F238E27FC236}">
                  <a16:creationId xmlns:a16="http://schemas.microsoft.com/office/drawing/2014/main" id="{9BBAC93A-FF66-182E-08CA-0EB978E2B5DB}"/>
                </a:ext>
              </a:extLst>
            </p:cNvPr>
            <p:cNvSpPr/>
            <p:nvPr/>
          </p:nvSpPr>
          <p:spPr>
            <a:xfrm>
              <a:off x="1943099" y="4152898"/>
              <a:ext cx="1762125" cy="52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Update</a:t>
              </a:r>
            </a:p>
          </p:txBody>
        </p:sp>
        <p:sp>
          <p:nvSpPr>
            <p:cNvPr id="10" name="Rectangle: Rounded Corners 9">
              <a:extLst>
                <a:ext uri="{FF2B5EF4-FFF2-40B4-BE49-F238E27FC236}">
                  <a16:creationId xmlns:a16="http://schemas.microsoft.com/office/drawing/2014/main" id="{146B3C61-807F-3323-4D25-5A9FB246B344}"/>
                </a:ext>
              </a:extLst>
            </p:cNvPr>
            <p:cNvSpPr/>
            <p:nvPr/>
          </p:nvSpPr>
          <p:spPr>
            <a:xfrm>
              <a:off x="1943098" y="3362324"/>
              <a:ext cx="1762125" cy="52387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Read</a:t>
              </a:r>
            </a:p>
          </p:txBody>
        </p:sp>
        <p:sp>
          <p:nvSpPr>
            <p:cNvPr id="11" name="Rectangle: Rounded Corners 10">
              <a:extLst>
                <a:ext uri="{FF2B5EF4-FFF2-40B4-BE49-F238E27FC236}">
                  <a16:creationId xmlns:a16="http://schemas.microsoft.com/office/drawing/2014/main" id="{C165235F-8A23-1814-9FAC-52B1DB070126}"/>
                </a:ext>
              </a:extLst>
            </p:cNvPr>
            <p:cNvSpPr/>
            <p:nvPr/>
          </p:nvSpPr>
          <p:spPr>
            <a:xfrm>
              <a:off x="5772151" y="3624261"/>
              <a:ext cx="4476750" cy="71913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 $batch + HTTP Post request</a:t>
              </a:r>
            </a:p>
          </p:txBody>
        </p:sp>
        <p:cxnSp>
          <p:nvCxnSpPr>
            <p:cNvPr id="13" name="Straight Arrow Connector 12">
              <a:extLst>
                <a:ext uri="{FF2B5EF4-FFF2-40B4-BE49-F238E27FC236}">
                  <a16:creationId xmlns:a16="http://schemas.microsoft.com/office/drawing/2014/main" id="{ADA72D19-27C4-ABC6-E8DB-6F3187474921}"/>
                </a:ext>
              </a:extLst>
            </p:cNvPr>
            <p:cNvCxnSpPr>
              <a:endCxn id="11" idx="1"/>
            </p:cNvCxnSpPr>
            <p:nvPr/>
          </p:nvCxnSpPr>
          <p:spPr>
            <a:xfrm>
              <a:off x="3705223" y="2681287"/>
              <a:ext cx="2066928" cy="1302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4C14209-8450-57CD-4A98-995F20BD7555}"/>
                </a:ext>
              </a:extLst>
            </p:cNvPr>
            <p:cNvCxnSpPr/>
            <p:nvPr/>
          </p:nvCxnSpPr>
          <p:spPr>
            <a:xfrm>
              <a:off x="3705223" y="3595682"/>
              <a:ext cx="2066928" cy="404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5C1DBF-C599-DEDD-82EA-0CCF2E866873}"/>
                </a:ext>
              </a:extLst>
            </p:cNvPr>
            <p:cNvCxnSpPr>
              <a:stCxn id="9" idx="3"/>
            </p:cNvCxnSpPr>
            <p:nvPr/>
          </p:nvCxnSpPr>
          <p:spPr>
            <a:xfrm flipV="1">
              <a:off x="3705224" y="4055266"/>
              <a:ext cx="2066927" cy="359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FC7A1C-EBAA-F0E2-F215-04470D8CDB7D}"/>
                </a:ext>
              </a:extLst>
            </p:cNvPr>
            <p:cNvCxnSpPr>
              <a:cxnSpLocks/>
              <a:stCxn id="8" idx="3"/>
              <a:endCxn id="11" idx="1"/>
            </p:cNvCxnSpPr>
            <p:nvPr/>
          </p:nvCxnSpPr>
          <p:spPr>
            <a:xfrm flipV="1">
              <a:off x="3705224" y="3983831"/>
              <a:ext cx="2066927" cy="13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21F8A6B6-2E07-FB99-DD46-523EE10A613A}"/>
              </a:ext>
            </a:extLst>
          </p:cNvPr>
          <p:cNvSpPr txBox="1"/>
          <p:nvPr/>
        </p:nvSpPr>
        <p:spPr>
          <a:xfrm>
            <a:off x="247649" y="1228025"/>
            <a:ext cx="10229851" cy="2123658"/>
          </a:xfrm>
          <a:prstGeom prst="rect">
            <a:avLst/>
          </a:prstGeom>
          <a:noFill/>
        </p:spPr>
        <p:txBody>
          <a:bodyPr wrap="square">
            <a:spAutoFit/>
          </a:bodyPr>
          <a:lstStyle/>
          <a:p>
            <a:pPr marL="342900" indent="-342900">
              <a:buFont typeface="Wingdings" panose="05000000000000000000" pitchFamily="2" charset="2"/>
              <a:buChar char="Ø"/>
            </a:pPr>
            <a:r>
              <a:rPr lang="en-US" sz="2800" b="0" i="0" dirty="0">
                <a:solidFill>
                  <a:schemeClr val="bg1"/>
                </a:solidFill>
                <a:effectLst/>
                <a:latin typeface="BentonSansRegular"/>
              </a:rPr>
              <a:t>Batch processing -Enables multiple retrieval operation in a single HTTP request in parallel.</a:t>
            </a:r>
          </a:p>
          <a:p>
            <a:pPr marL="342900" indent="-342900">
              <a:buFont typeface="Wingdings" panose="05000000000000000000" pitchFamily="2" charset="2"/>
              <a:buChar char="Ø"/>
            </a:pPr>
            <a:r>
              <a:rPr lang="en-US" sz="2800" b="0" i="0" dirty="0">
                <a:solidFill>
                  <a:schemeClr val="bg1"/>
                </a:solidFill>
                <a:effectLst/>
                <a:latin typeface="BentonSansRegular"/>
              </a:rPr>
              <a:t>The CHANGESET request can be posted along with GET request but it will not be processed parallelly.</a:t>
            </a:r>
          </a:p>
          <a:p>
            <a:pPr marL="342900" indent="-342900">
              <a:buFont typeface="Wingdings" panose="05000000000000000000" pitchFamily="2" charset="2"/>
              <a:buChar char="Ø"/>
            </a:pPr>
            <a:endParaRPr lang="en-US" sz="2000" dirty="0">
              <a:solidFill>
                <a:schemeClr val="bg1"/>
              </a:solidFill>
            </a:endParaRPr>
          </a:p>
        </p:txBody>
      </p:sp>
    </p:spTree>
    <p:extLst>
      <p:ext uri="{BB962C8B-B14F-4D97-AF65-F5344CB8AC3E}">
        <p14:creationId xmlns:p14="http://schemas.microsoft.com/office/powerpoint/2010/main" val="3343053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FF0B-094A-5C96-E7E0-D453F562DFDE}"/>
              </a:ext>
            </a:extLst>
          </p:cNvPr>
          <p:cNvSpPr>
            <a:spLocks noGrp="1"/>
          </p:cNvSpPr>
          <p:nvPr>
            <p:ph type="title"/>
          </p:nvPr>
        </p:nvSpPr>
        <p:spPr>
          <a:xfrm>
            <a:off x="476250" y="0"/>
            <a:ext cx="10515600" cy="1008063"/>
          </a:xfrm>
        </p:spPr>
        <p:txBody>
          <a:bodyPr/>
          <a:lstStyle/>
          <a:p>
            <a:r>
              <a:rPr lang="en-US" dirty="0"/>
              <a:t>Uniform interface</a:t>
            </a:r>
          </a:p>
        </p:txBody>
      </p:sp>
      <p:sp>
        <p:nvSpPr>
          <p:cNvPr id="3" name="Content Placeholder 2">
            <a:extLst>
              <a:ext uri="{FF2B5EF4-FFF2-40B4-BE49-F238E27FC236}">
                <a16:creationId xmlns:a16="http://schemas.microsoft.com/office/drawing/2014/main" id="{DF18BFBD-76DE-3809-4BA8-5EC0C73274EC}"/>
              </a:ext>
            </a:extLst>
          </p:cNvPr>
          <p:cNvSpPr>
            <a:spLocks noGrp="1"/>
          </p:cNvSpPr>
          <p:nvPr>
            <p:ph idx="1"/>
          </p:nvPr>
        </p:nvSpPr>
        <p:spPr>
          <a:xfrm>
            <a:off x="1" y="968373"/>
            <a:ext cx="12277724" cy="2994027"/>
          </a:xfrm>
        </p:spPr>
        <p:txBody>
          <a:bodyPr>
            <a:normAutofit/>
          </a:bodyPr>
          <a:lstStyle/>
          <a:p>
            <a:r>
              <a:rPr lang="en-US" dirty="0"/>
              <a:t>It indicates that the server transfers information in a standard format. The formatted resource is called a </a:t>
            </a:r>
            <a:r>
              <a:rPr lang="en-US" b="1" dirty="0"/>
              <a:t>Representation</a:t>
            </a:r>
            <a:r>
              <a:rPr lang="en-US" dirty="0"/>
              <a:t> in REST.</a:t>
            </a:r>
          </a:p>
          <a:p>
            <a:pPr lvl="1"/>
            <a:r>
              <a:rPr lang="en-US" dirty="0"/>
              <a:t>Requests should identify resources by using URI.</a:t>
            </a:r>
          </a:p>
          <a:p>
            <a:pPr lvl="1"/>
            <a:r>
              <a:rPr lang="en-US" dirty="0"/>
              <a:t>Clients have enough information in the resource representation to </a:t>
            </a:r>
            <a:r>
              <a:rPr lang="en-US" b="1" dirty="0"/>
              <a:t>modify</a:t>
            </a:r>
            <a:r>
              <a:rPr lang="en-US" dirty="0"/>
              <a:t> or </a:t>
            </a:r>
            <a:r>
              <a:rPr lang="en-US" b="1" dirty="0"/>
              <a:t>delete</a:t>
            </a:r>
            <a:r>
              <a:rPr lang="en-US" dirty="0"/>
              <a:t> the resource if they want to. The server meets this condition by sending </a:t>
            </a:r>
            <a:r>
              <a:rPr lang="en-US" b="1" dirty="0"/>
              <a:t>metadata</a:t>
            </a:r>
            <a:r>
              <a:rPr lang="en-US" dirty="0"/>
              <a:t> that describes the resource further.</a:t>
            </a:r>
          </a:p>
          <a:p>
            <a:pPr lvl="1"/>
            <a:endParaRPr lang="en-US" dirty="0"/>
          </a:p>
        </p:txBody>
      </p:sp>
      <p:grpSp>
        <p:nvGrpSpPr>
          <p:cNvPr id="4" name="Group 3">
            <a:extLst>
              <a:ext uri="{FF2B5EF4-FFF2-40B4-BE49-F238E27FC236}">
                <a16:creationId xmlns:a16="http://schemas.microsoft.com/office/drawing/2014/main" id="{B8B4FBE6-547F-3B0F-69B9-DE3F1C8B6CC9}"/>
              </a:ext>
            </a:extLst>
          </p:cNvPr>
          <p:cNvGrpSpPr/>
          <p:nvPr/>
        </p:nvGrpSpPr>
        <p:grpSpPr>
          <a:xfrm>
            <a:off x="495300" y="4076700"/>
            <a:ext cx="8591550" cy="2362200"/>
            <a:chOff x="542925" y="3693261"/>
            <a:chExt cx="8591550" cy="2576809"/>
          </a:xfrm>
        </p:grpSpPr>
        <p:grpSp>
          <p:nvGrpSpPr>
            <p:cNvPr id="5" name="Group 4">
              <a:extLst>
                <a:ext uri="{FF2B5EF4-FFF2-40B4-BE49-F238E27FC236}">
                  <a16:creationId xmlns:a16="http://schemas.microsoft.com/office/drawing/2014/main" id="{68753C91-BA62-41DA-055E-69D355A1B448}"/>
                </a:ext>
              </a:extLst>
            </p:cNvPr>
            <p:cNvGrpSpPr/>
            <p:nvPr/>
          </p:nvGrpSpPr>
          <p:grpSpPr>
            <a:xfrm>
              <a:off x="542925" y="4200525"/>
              <a:ext cx="8058150" cy="1676400"/>
              <a:chOff x="1133475" y="4152900"/>
              <a:chExt cx="6524625" cy="1295400"/>
            </a:xfrm>
          </p:grpSpPr>
          <p:grpSp>
            <p:nvGrpSpPr>
              <p:cNvPr id="11" name="Group 10">
                <a:extLst>
                  <a:ext uri="{FF2B5EF4-FFF2-40B4-BE49-F238E27FC236}">
                    <a16:creationId xmlns:a16="http://schemas.microsoft.com/office/drawing/2014/main" id="{79D7989D-7DF4-A3BC-68B1-A6B3ACBEFC11}"/>
                  </a:ext>
                </a:extLst>
              </p:cNvPr>
              <p:cNvGrpSpPr/>
              <p:nvPr/>
            </p:nvGrpSpPr>
            <p:grpSpPr>
              <a:xfrm>
                <a:off x="1133475" y="4152900"/>
                <a:ext cx="6524625" cy="1295400"/>
                <a:chOff x="1133475" y="4152900"/>
                <a:chExt cx="6524625" cy="1295400"/>
              </a:xfrm>
            </p:grpSpPr>
            <p:pic>
              <p:nvPicPr>
                <p:cNvPr id="16" name="Graphic 15" descr="Monitor with solid fill">
                  <a:extLst>
                    <a:ext uri="{FF2B5EF4-FFF2-40B4-BE49-F238E27FC236}">
                      <a16:creationId xmlns:a16="http://schemas.microsoft.com/office/drawing/2014/main" id="{4557041B-A17F-7956-1D29-25435D0A1A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C0574F51-C19D-E905-0647-17D75235032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18" name="Graphic 17" descr="Syncing cloud with solid fill">
                  <a:extLst>
                    <a:ext uri="{FF2B5EF4-FFF2-40B4-BE49-F238E27FC236}">
                      <a16:creationId xmlns:a16="http://schemas.microsoft.com/office/drawing/2014/main" id="{A974CAE1-49D6-32CD-5EE0-842C2725D2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3FD34827-A8CF-B193-D8D3-E035B40208B4}"/>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A3A22BC1-02D0-9EB9-A9C3-516E3CCA5CFF}"/>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77010703-E645-167E-028E-4C34EE5E9585}"/>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A809EB71-B4ED-CC04-82CB-0D5C56BD734A}"/>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C313CFEE-BD07-F400-09FF-BD77B4C71979}"/>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253FF191-9EF9-88AB-9A34-A207DB88184F}"/>
                </a:ext>
              </a:extLst>
            </p:cNvPr>
            <p:cNvSpPr txBox="1"/>
            <p:nvPr/>
          </p:nvSpPr>
          <p:spPr>
            <a:xfrm>
              <a:off x="3589729" y="3708162"/>
              <a:ext cx="2008988" cy="402886"/>
            </a:xfrm>
            <a:prstGeom prst="rect">
              <a:avLst/>
            </a:prstGeom>
            <a:noFill/>
          </p:spPr>
          <p:txBody>
            <a:bodyPr wrap="square" rtlCol="0">
              <a:spAutoFit/>
            </a:bodyPr>
            <a:lstStyle/>
            <a:p>
              <a:r>
                <a:rPr lang="en-US" b="1" dirty="0">
                  <a:solidFill>
                    <a:schemeClr val="bg1"/>
                  </a:solidFill>
                </a:rPr>
                <a:t>Restful API</a:t>
              </a:r>
            </a:p>
          </p:txBody>
        </p:sp>
        <p:sp>
          <p:nvSpPr>
            <p:cNvPr id="8" name="TextBox 7">
              <a:extLst>
                <a:ext uri="{FF2B5EF4-FFF2-40B4-BE49-F238E27FC236}">
                  <a16:creationId xmlns:a16="http://schemas.microsoft.com/office/drawing/2014/main" id="{C6EAFA5A-6A54-62B5-CEB7-BFA28E9B10D2}"/>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60C93164-F530-5AD2-C305-B5613EDCA835}"/>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83EE0D83-56AB-FEE5-160B-24D25C341CA7}"/>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
        <p:nvSpPr>
          <p:cNvPr id="22" name="TextBox 21">
            <a:extLst>
              <a:ext uri="{FF2B5EF4-FFF2-40B4-BE49-F238E27FC236}">
                <a16:creationId xmlns:a16="http://schemas.microsoft.com/office/drawing/2014/main" id="{76BD0BF8-8637-68B2-A46B-441EEAAA003A}"/>
              </a:ext>
            </a:extLst>
          </p:cNvPr>
          <p:cNvSpPr txBox="1"/>
          <p:nvPr/>
        </p:nvSpPr>
        <p:spPr>
          <a:xfrm>
            <a:off x="8353425" y="2274974"/>
            <a:ext cx="3533775" cy="276999"/>
          </a:xfrm>
          <a:prstGeom prst="rect">
            <a:avLst/>
          </a:prstGeom>
          <a:noFill/>
        </p:spPr>
        <p:txBody>
          <a:bodyPr wrap="square">
            <a:spAutoFit/>
          </a:bodyPr>
          <a:lstStyle/>
          <a:p>
            <a:r>
              <a:rPr lang="en-US" sz="1200" b="1" u="sng" dirty="0">
                <a:solidFill>
                  <a:schemeClr val="bg2">
                    <a:lumMod val="50000"/>
                  </a:schemeClr>
                </a:solidFill>
                <a:effectLst>
                  <a:outerShdw blurRad="38100" dist="38100" dir="2700000" algn="tl">
                    <a:srgbClr val="000000">
                      <a:alpha val="43137"/>
                    </a:srgbClr>
                  </a:outerShdw>
                </a:effectLst>
              </a:rPr>
              <a:t>www.linkedin.com/in/ram-niwas-04</a:t>
            </a:r>
          </a:p>
        </p:txBody>
      </p:sp>
    </p:spTree>
    <p:extLst>
      <p:ext uri="{BB962C8B-B14F-4D97-AF65-F5344CB8AC3E}">
        <p14:creationId xmlns:p14="http://schemas.microsoft.com/office/powerpoint/2010/main" val="3790576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3E29-341A-A7FA-5442-8EB6B2107833}"/>
              </a:ext>
            </a:extLst>
          </p:cNvPr>
          <p:cNvSpPr>
            <a:spLocks noGrp="1"/>
          </p:cNvSpPr>
          <p:nvPr>
            <p:ph type="title"/>
          </p:nvPr>
        </p:nvSpPr>
        <p:spPr>
          <a:xfrm>
            <a:off x="645160" y="0"/>
            <a:ext cx="10515600" cy="1008063"/>
          </a:xfrm>
        </p:spPr>
        <p:txBody>
          <a:bodyPr/>
          <a:lstStyle/>
          <a:p>
            <a:r>
              <a:rPr lang="en-US" dirty="0"/>
              <a:t>$batch parallelization</a:t>
            </a:r>
          </a:p>
        </p:txBody>
      </p:sp>
      <p:sp>
        <p:nvSpPr>
          <p:cNvPr id="3" name="Content Placeholder 2">
            <a:extLst>
              <a:ext uri="{FF2B5EF4-FFF2-40B4-BE49-F238E27FC236}">
                <a16:creationId xmlns:a16="http://schemas.microsoft.com/office/drawing/2014/main" id="{D55FA633-D233-B96B-CAED-3333ADA4C984}"/>
              </a:ext>
            </a:extLst>
          </p:cNvPr>
          <p:cNvSpPr>
            <a:spLocks noGrp="1"/>
          </p:cNvSpPr>
          <p:nvPr>
            <p:ph idx="1"/>
          </p:nvPr>
        </p:nvSpPr>
        <p:spPr>
          <a:xfrm>
            <a:off x="222885" y="1144588"/>
            <a:ext cx="6511290" cy="3465512"/>
          </a:xfrm>
        </p:spPr>
        <p:txBody>
          <a:bodyPr>
            <a:normAutofit fontScale="92500"/>
          </a:bodyPr>
          <a:lstStyle/>
          <a:p>
            <a:r>
              <a:rPr lang="en-US" dirty="0"/>
              <a:t>Maximum no -No of batch queries that can be executed in parallel.</a:t>
            </a:r>
          </a:p>
          <a:p>
            <a:r>
              <a:rPr lang="en-US" dirty="0"/>
              <a:t>It is always recommendable to give the no of parallel process keeping the system performance in time-Because based on the number the existing work process will be allocated for processing the job</a:t>
            </a:r>
          </a:p>
        </p:txBody>
      </p:sp>
      <p:pic>
        <p:nvPicPr>
          <p:cNvPr id="7" name="Picture 6">
            <a:extLst>
              <a:ext uri="{FF2B5EF4-FFF2-40B4-BE49-F238E27FC236}">
                <a16:creationId xmlns:a16="http://schemas.microsoft.com/office/drawing/2014/main" id="{E18FEA20-510D-8A23-4212-39ACC97AEFCB}"/>
              </a:ext>
            </a:extLst>
          </p:cNvPr>
          <p:cNvPicPr>
            <a:picLocks noChangeAspect="1"/>
          </p:cNvPicPr>
          <p:nvPr/>
        </p:nvPicPr>
        <p:blipFill>
          <a:blip r:embed="rId2"/>
          <a:stretch>
            <a:fillRect/>
          </a:stretch>
        </p:blipFill>
        <p:spPr>
          <a:xfrm>
            <a:off x="7012544" y="813025"/>
            <a:ext cx="5092962" cy="3911801"/>
          </a:xfrm>
          <a:prstGeom prst="rect">
            <a:avLst/>
          </a:prstGeom>
        </p:spPr>
      </p:pic>
      <p:pic>
        <p:nvPicPr>
          <p:cNvPr id="9" name="Picture 8">
            <a:extLst>
              <a:ext uri="{FF2B5EF4-FFF2-40B4-BE49-F238E27FC236}">
                <a16:creationId xmlns:a16="http://schemas.microsoft.com/office/drawing/2014/main" id="{2B88C71C-9BB9-8155-758F-DA351EBB792A}"/>
              </a:ext>
            </a:extLst>
          </p:cNvPr>
          <p:cNvPicPr>
            <a:picLocks noChangeAspect="1"/>
          </p:cNvPicPr>
          <p:nvPr/>
        </p:nvPicPr>
        <p:blipFill>
          <a:blip r:embed="rId3"/>
          <a:stretch>
            <a:fillRect/>
          </a:stretch>
        </p:blipFill>
        <p:spPr>
          <a:xfrm>
            <a:off x="137294" y="4765692"/>
            <a:ext cx="7182852" cy="1686160"/>
          </a:xfrm>
          <a:prstGeom prst="rect">
            <a:avLst/>
          </a:prstGeom>
        </p:spPr>
      </p:pic>
    </p:spTree>
    <p:extLst>
      <p:ext uri="{BB962C8B-B14F-4D97-AF65-F5344CB8AC3E}">
        <p14:creationId xmlns:p14="http://schemas.microsoft.com/office/powerpoint/2010/main" val="1533857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3E29-341A-A7FA-5442-8EB6B2107833}"/>
              </a:ext>
            </a:extLst>
          </p:cNvPr>
          <p:cNvSpPr>
            <a:spLocks noGrp="1"/>
          </p:cNvSpPr>
          <p:nvPr>
            <p:ph type="title"/>
          </p:nvPr>
        </p:nvSpPr>
        <p:spPr>
          <a:xfrm>
            <a:off x="645160" y="0"/>
            <a:ext cx="10515600" cy="1008063"/>
          </a:xfrm>
        </p:spPr>
        <p:txBody>
          <a:bodyPr/>
          <a:lstStyle/>
          <a:p>
            <a:r>
              <a:rPr lang="en-US" dirty="0"/>
              <a:t>$batch parallelization</a:t>
            </a:r>
          </a:p>
        </p:txBody>
      </p:sp>
      <p:sp>
        <p:nvSpPr>
          <p:cNvPr id="3" name="Content Placeholder 2">
            <a:extLst>
              <a:ext uri="{FF2B5EF4-FFF2-40B4-BE49-F238E27FC236}">
                <a16:creationId xmlns:a16="http://schemas.microsoft.com/office/drawing/2014/main" id="{D55FA633-D233-B96B-CAED-3333ADA4C984}"/>
              </a:ext>
            </a:extLst>
          </p:cNvPr>
          <p:cNvSpPr>
            <a:spLocks noGrp="1"/>
          </p:cNvSpPr>
          <p:nvPr>
            <p:ph idx="1"/>
          </p:nvPr>
        </p:nvSpPr>
        <p:spPr>
          <a:xfrm>
            <a:off x="222885" y="1144588"/>
            <a:ext cx="4434840" cy="3465512"/>
          </a:xfrm>
        </p:spPr>
        <p:txBody>
          <a:bodyPr>
            <a:normAutofit/>
          </a:bodyPr>
          <a:lstStyle/>
          <a:p>
            <a:r>
              <a:rPr lang="en-US" dirty="0"/>
              <a:t>3 GET Request , </a:t>
            </a:r>
          </a:p>
          <a:p>
            <a:r>
              <a:rPr lang="en-US" dirty="0"/>
              <a:t>2 POST Request, </a:t>
            </a:r>
          </a:p>
          <a:p>
            <a:r>
              <a:rPr lang="en-US" dirty="0"/>
              <a:t>1 PUT request, </a:t>
            </a:r>
          </a:p>
          <a:p>
            <a:r>
              <a:rPr lang="en-US" dirty="0"/>
              <a:t>1 DELETE request.</a:t>
            </a:r>
          </a:p>
        </p:txBody>
      </p:sp>
      <p:sp>
        <p:nvSpPr>
          <p:cNvPr id="5" name="TextBox 4">
            <a:extLst>
              <a:ext uri="{FF2B5EF4-FFF2-40B4-BE49-F238E27FC236}">
                <a16:creationId xmlns:a16="http://schemas.microsoft.com/office/drawing/2014/main" id="{E6066EDD-CFA9-CED9-B561-4FAEEFE84793}"/>
              </a:ext>
            </a:extLst>
          </p:cNvPr>
          <p:cNvSpPr txBox="1"/>
          <p:nvPr/>
        </p:nvSpPr>
        <p:spPr>
          <a:xfrm>
            <a:off x="222885" y="3889940"/>
            <a:ext cx="6153150" cy="2246769"/>
          </a:xfrm>
          <a:prstGeom prst="rect">
            <a:avLst/>
          </a:prstGeom>
          <a:noFill/>
        </p:spPr>
        <p:txBody>
          <a:bodyPr wrap="square">
            <a:spAutoFit/>
          </a:bodyPr>
          <a:lstStyle/>
          <a:p>
            <a:pPr marL="514350" indent="-514350">
              <a:buFont typeface="+mj-lt"/>
              <a:buAutoNum type="arabicPeriod"/>
            </a:pPr>
            <a:r>
              <a:rPr lang="en-US" sz="2800" dirty="0">
                <a:solidFill>
                  <a:schemeClr val="bg1"/>
                </a:solidFill>
              </a:rPr>
              <a:t>3 GET Request</a:t>
            </a:r>
          </a:p>
          <a:p>
            <a:pPr marL="514350" indent="-514350">
              <a:buFont typeface="+mj-lt"/>
              <a:buAutoNum type="arabicPeriod"/>
            </a:pPr>
            <a:r>
              <a:rPr lang="en-US" sz="2800" dirty="0">
                <a:solidFill>
                  <a:schemeClr val="bg1"/>
                </a:solidFill>
              </a:rPr>
              <a:t>1 POST request</a:t>
            </a:r>
          </a:p>
          <a:p>
            <a:pPr marL="514350" indent="-514350">
              <a:buFont typeface="+mj-lt"/>
              <a:buAutoNum type="arabicPeriod"/>
            </a:pPr>
            <a:r>
              <a:rPr lang="en-US" sz="2800" dirty="0">
                <a:solidFill>
                  <a:schemeClr val="bg1"/>
                </a:solidFill>
              </a:rPr>
              <a:t>1 POST request</a:t>
            </a:r>
          </a:p>
          <a:p>
            <a:pPr marL="514350" indent="-514350">
              <a:buFont typeface="+mj-lt"/>
              <a:buAutoNum type="arabicPeriod"/>
            </a:pPr>
            <a:r>
              <a:rPr lang="en-US" sz="2800" dirty="0">
                <a:solidFill>
                  <a:schemeClr val="bg1"/>
                </a:solidFill>
              </a:rPr>
              <a:t>1 PUT request</a:t>
            </a:r>
          </a:p>
          <a:p>
            <a:pPr marL="514350" indent="-514350">
              <a:buFont typeface="+mj-lt"/>
              <a:buAutoNum type="arabicPeriod"/>
            </a:pPr>
            <a:r>
              <a:rPr lang="en-US" sz="2800" dirty="0">
                <a:solidFill>
                  <a:schemeClr val="bg1"/>
                </a:solidFill>
              </a:rPr>
              <a:t>1 DELETE request.</a:t>
            </a:r>
          </a:p>
        </p:txBody>
      </p:sp>
      <p:sp>
        <p:nvSpPr>
          <p:cNvPr id="8" name="TextBox 7">
            <a:extLst>
              <a:ext uri="{FF2B5EF4-FFF2-40B4-BE49-F238E27FC236}">
                <a16:creationId xmlns:a16="http://schemas.microsoft.com/office/drawing/2014/main" id="{2CFFD2A4-4A90-31BA-AC69-994903DCAB68}"/>
              </a:ext>
            </a:extLst>
          </p:cNvPr>
          <p:cNvSpPr txBox="1"/>
          <p:nvPr/>
        </p:nvSpPr>
        <p:spPr>
          <a:xfrm>
            <a:off x="5524500" y="1192267"/>
            <a:ext cx="6153150" cy="3108543"/>
          </a:xfrm>
          <a:prstGeom prst="rect">
            <a:avLst/>
          </a:prstGeom>
          <a:noFill/>
        </p:spPr>
        <p:txBody>
          <a:bodyPr wrap="square">
            <a:spAutoFit/>
          </a:bodyPr>
          <a:lstStyle/>
          <a:p>
            <a:pPr marL="457200" indent="-457200">
              <a:buFont typeface="Wingdings" panose="05000000000000000000" pitchFamily="2" charset="2"/>
              <a:buChar char="Ø"/>
            </a:pPr>
            <a:r>
              <a:rPr lang="en-US" sz="2800" dirty="0">
                <a:solidFill>
                  <a:schemeClr val="bg1"/>
                </a:solidFill>
              </a:rPr>
              <a:t>Only the GET requests will be executed in parallel.</a:t>
            </a:r>
          </a:p>
          <a:p>
            <a:pPr marL="457200" indent="-457200">
              <a:buFont typeface="Wingdings" panose="05000000000000000000" pitchFamily="2" charset="2"/>
              <a:buChar char="Ø"/>
            </a:pPr>
            <a:r>
              <a:rPr lang="en-US" sz="2800" dirty="0">
                <a:solidFill>
                  <a:schemeClr val="bg1"/>
                </a:solidFill>
              </a:rPr>
              <a:t>This number of maximum parallel processing request will be voided if the available work process in system is low for parallel processing.</a:t>
            </a:r>
          </a:p>
        </p:txBody>
      </p:sp>
    </p:spTree>
    <p:extLst>
      <p:ext uri="{BB962C8B-B14F-4D97-AF65-F5344CB8AC3E}">
        <p14:creationId xmlns:p14="http://schemas.microsoft.com/office/powerpoint/2010/main" val="3108419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3E29-341A-A7FA-5442-8EB6B2107833}"/>
              </a:ext>
            </a:extLst>
          </p:cNvPr>
          <p:cNvSpPr>
            <a:spLocks noGrp="1"/>
          </p:cNvSpPr>
          <p:nvPr>
            <p:ph type="title"/>
          </p:nvPr>
        </p:nvSpPr>
        <p:spPr/>
        <p:txBody>
          <a:bodyPr/>
          <a:lstStyle/>
          <a:p>
            <a:r>
              <a:rPr lang="en-US" dirty="0"/>
              <a:t>$batch parallelization</a:t>
            </a:r>
          </a:p>
        </p:txBody>
      </p:sp>
      <p:sp>
        <p:nvSpPr>
          <p:cNvPr id="3" name="Content Placeholder 2">
            <a:extLst>
              <a:ext uri="{FF2B5EF4-FFF2-40B4-BE49-F238E27FC236}">
                <a16:creationId xmlns:a16="http://schemas.microsoft.com/office/drawing/2014/main" id="{D55FA633-D233-B96B-CAED-3333ADA4C984}"/>
              </a:ext>
            </a:extLst>
          </p:cNvPr>
          <p:cNvSpPr>
            <a:spLocks noGrp="1"/>
          </p:cNvSpPr>
          <p:nvPr>
            <p:ph idx="1"/>
          </p:nvPr>
        </p:nvSpPr>
        <p:spPr>
          <a:xfrm>
            <a:off x="222885" y="1144588"/>
            <a:ext cx="11746230" cy="1624338"/>
          </a:xfrm>
        </p:spPr>
        <p:txBody>
          <a:bodyPr>
            <a:normAutofit lnSpcReduction="10000"/>
          </a:bodyPr>
          <a:lstStyle/>
          <a:p>
            <a:r>
              <a:rPr lang="en-US" dirty="0"/>
              <a:t>/IWBEP/CONF_SERVICE :- Retrieve operations within a $batch are processed using parallelization by default. The setting to enable/disable parallelization for a particular service can be done via</a:t>
            </a:r>
          </a:p>
        </p:txBody>
      </p:sp>
      <p:pic>
        <p:nvPicPr>
          <p:cNvPr id="5" name="Picture 4">
            <a:extLst>
              <a:ext uri="{FF2B5EF4-FFF2-40B4-BE49-F238E27FC236}">
                <a16:creationId xmlns:a16="http://schemas.microsoft.com/office/drawing/2014/main" id="{3D704EE4-712D-9FB8-38BF-E9519076B2B6}"/>
              </a:ext>
            </a:extLst>
          </p:cNvPr>
          <p:cNvPicPr>
            <a:picLocks noChangeAspect="1"/>
          </p:cNvPicPr>
          <p:nvPr/>
        </p:nvPicPr>
        <p:blipFill>
          <a:blip r:embed="rId2"/>
          <a:stretch>
            <a:fillRect/>
          </a:stretch>
        </p:blipFill>
        <p:spPr>
          <a:xfrm>
            <a:off x="222885" y="2768926"/>
            <a:ext cx="8639175" cy="3673142"/>
          </a:xfrm>
          <a:prstGeom prst="rect">
            <a:avLst/>
          </a:prstGeom>
        </p:spPr>
      </p:pic>
    </p:spTree>
    <p:extLst>
      <p:ext uri="{BB962C8B-B14F-4D97-AF65-F5344CB8AC3E}">
        <p14:creationId xmlns:p14="http://schemas.microsoft.com/office/powerpoint/2010/main" val="3312786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3E29-341A-A7FA-5442-8EB6B2107833}"/>
              </a:ext>
            </a:extLst>
          </p:cNvPr>
          <p:cNvSpPr>
            <a:spLocks noGrp="1"/>
          </p:cNvSpPr>
          <p:nvPr>
            <p:ph type="title"/>
          </p:nvPr>
        </p:nvSpPr>
        <p:spPr/>
        <p:txBody>
          <a:bodyPr/>
          <a:lstStyle/>
          <a:p>
            <a:r>
              <a:rPr lang="en-US" dirty="0"/>
              <a:t>$batch parallelization</a:t>
            </a:r>
          </a:p>
        </p:txBody>
      </p:sp>
      <p:sp>
        <p:nvSpPr>
          <p:cNvPr id="3" name="Content Placeholder 2">
            <a:extLst>
              <a:ext uri="{FF2B5EF4-FFF2-40B4-BE49-F238E27FC236}">
                <a16:creationId xmlns:a16="http://schemas.microsoft.com/office/drawing/2014/main" id="{D55FA633-D233-B96B-CAED-3333ADA4C984}"/>
              </a:ext>
            </a:extLst>
          </p:cNvPr>
          <p:cNvSpPr>
            <a:spLocks noGrp="1"/>
          </p:cNvSpPr>
          <p:nvPr>
            <p:ph idx="1"/>
          </p:nvPr>
        </p:nvSpPr>
        <p:spPr>
          <a:xfrm>
            <a:off x="222885" y="1144588"/>
            <a:ext cx="11746230" cy="1624338"/>
          </a:xfrm>
        </p:spPr>
        <p:txBody>
          <a:bodyPr>
            <a:normAutofit/>
          </a:bodyPr>
          <a:lstStyle/>
          <a:p>
            <a:r>
              <a:rPr lang="en-US" dirty="0"/>
              <a:t>/IWFND/MAINT_SERVICE  :- The setting is also available from via: Service </a:t>
            </a:r>
            <a:r>
              <a:rPr lang="en-US" dirty="0" err="1"/>
              <a:t>Implemenation</a:t>
            </a:r>
            <a:r>
              <a:rPr lang="en-US" dirty="0"/>
              <a:t> -&gt;click configuration</a:t>
            </a:r>
          </a:p>
        </p:txBody>
      </p:sp>
      <p:pic>
        <p:nvPicPr>
          <p:cNvPr id="6" name="Picture 5">
            <a:extLst>
              <a:ext uri="{FF2B5EF4-FFF2-40B4-BE49-F238E27FC236}">
                <a16:creationId xmlns:a16="http://schemas.microsoft.com/office/drawing/2014/main" id="{0B6E65ED-9E60-9E6D-9958-123847340E1A}"/>
              </a:ext>
            </a:extLst>
          </p:cNvPr>
          <p:cNvPicPr>
            <a:picLocks noChangeAspect="1"/>
          </p:cNvPicPr>
          <p:nvPr/>
        </p:nvPicPr>
        <p:blipFill>
          <a:blip r:embed="rId2"/>
          <a:stretch>
            <a:fillRect/>
          </a:stretch>
        </p:blipFill>
        <p:spPr>
          <a:xfrm>
            <a:off x="82260" y="2239569"/>
            <a:ext cx="7815868" cy="3699012"/>
          </a:xfrm>
          <a:prstGeom prst="rect">
            <a:avLst/>
          </a:prstGeom>
        </p:spPr>
      </p:pic>
    </p:spTree>
    <p:extLst>
      <p:ext uri="{BB962C8B-B14F-4D97-AF65-F5344CB8AC3E}">
        <p14:creationId xmlns:p14="http://schemas.microsoft.com/office/powerpoint/2010/main" val="36687716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3E29-341A-A7FA-5442-8EB6B2107833}"/>
              </a:ext>
            </a:extLst>
          </p:cNvPr>
          <p:cNvSpPr>
            <a:spLocks noGrp="1"/>
          </p:cNvSpPr>
          <p:nvPr>
            <p:ph type="title"/>
          </p:nvPr>
        </p:nvSpPr>
        <p:spPr/>
        <p:txBody>
          <a:bodyPr/>
          <a:lstStyle/>
          <a:p>
            <a:r>
              <a:rPr lang="en-US" dirty="0"/>
              <a:t>$batch parallelization</a:t>
            </a:r>
          </a:p>
        </p:txBody>
      </p:sp>
      <p:sp>
        <p:nvSpPr>
          <p:cNvPr id="3" name="Content Placeholder 2">
            <a:extLst>
              <a:ext uri="{FF2B5EF4-FFF2-40B4-BE49-F238E27FC236}">
                <a16:creationId xmlns:a16="http://schemas.microsoft.com/office/drawing/2014/main" id="{D55FA633-D233-B96B-CAED-3333ADA4C984}"/>
              </a:ext>
            </a:extLst>
          </p:cNvPr>
          <p:cNvSpPr>
            <a:spLocks noGrp="1"/>
          </p:cNvSpPr>
          <p:nvPr>
            <p:ph idx="1"/>
          </p:nvPr>
        </p:nvSpPr>
        <p:spPr>
          <a:xfrm>
            <a:off x="222885" y="1144588"/>
            <a:ext cx="11746230" cy="1624338"/>
          </a:xfrm>
        </p:spPr>
        <p:txBody>
          <a:bodyPr>
            <a:normAutofit/>
          </a:bodyPr>
          <a:lstStyle/>
          <a:p>
            <a:r>
              <a:rPr lang="en-US" dirty="0"/>
              <a:t>/IWFND/MAINT_SERVICE  :- The setting is also available from via: Service </a:t>
            </a:r>
            <a:r>
              <a:rPr lang="en-US" dirty="0" err="1"/>
              <a:t>Implemenation</a:t>
            </a:r>
            <a:r>
              <a:rPr lang="en-US" dirty="0"/>
              <a:t> -&gt;click configuration</a:t>
            </a:r>
          </a:p>
        </p:txBody>
      </p:sp>
      <p:pic>
        <p:nvPicPr>
          <p:cNvPr id="5" name="Picture 4">
            <a:extLst>
              <a:ext uri="{FF2B5EF4-FFF2-40B4-BE49-F238E27FC236}">
                <a16:creationId xmlns:a16="http://schemas.microsoft.com/office/drawing/2014/main" id="{42CE30E2-E677-1799-B90D-F5EA9F0FD571}"/>
              </a:ext>
            </a:extLst>
          </p:cNvPr>
          <p:cNvPicPr>
            <a:picLocks noChangeAspect="1"/>
          </p:cNvPicPr>
          <p:nvPr/>
        </p:nvPicPr>
        <p:blipFill>
          <a:blip r:embed="rId2"/>
          <a:stretch>
            <a:fillRect/>
          </a:stretch>
        </p:blipFill>
        <p:spPr>
          <a:xfrm>
            <a:off x="47783" y="2109847"/>
            <a:ext cx="6029668" cy="2816579"/>
          </a:xfrm>
          <a:prstGeom prst="rect">
            <a:avLst/>
          </a:prstGeom>
        </p:spPr>
      </p:pic>
      <p:pic>
        <p:nvPicPr>
          <p:cNvPr id="8" name="Picture 7">
            <a:extLst>
              <a:ext uri="{FF2B5EF4-FFF2-40B4-BE49-F238E27FC236}">
                <a16:creationId xmlns:a16="http://schemas.microsoft.com/office/drawing/2014/main" id="{62CF208F-66F1-D338-6911-FA537C7CB526}"/>
              </a:ext>
            </a:extLst>
          </p:cNvPr>
          <p:cNvPicPr>
            <a:picLocks noChangeAspect="1"/>
          </p:cNvPicPr>
          <p:nvPr/>
        </p:nvPicPr>
        <p:blipFill>
          <a:blip r:embed="rId3"/>
          <a:stretch>
            <a:fillRect/>
          </a:stretch>
        </p:blipFill>
        <p:spPr>
          <a:xfrm>
            <a:off x="6252553" y="2050208"/>
            <a:ext cx="5891664" cy="2757584"/>
          </a:xfrm>
          <a:prstGeom prst="rect">
            <a:avLst/>
          </a:prstGeom>
        </p:spPr>
      </p:pic>
      <p:sp>
        <p:nvSpPr>
          <p:cNvPr id="10" name="TextBox 9">
            <a:extLst>
              <a:ext uri="{FF2B5EF4-FFF2-40B4-BE49-F238E27FC236}">
                <a16:creationId xmlns:a16="http://schemas.microsoft.com/office/drawing/2014/main" id="{60424A80-95DC-0B45-B0F2-2D97B1D7DDA0}"/>
              </a:ext>
            </a:extLst>
          </p:cNvPr>
          <p:cNvSpPr txBox="1"/>
          <p:nvPr/>
        </p:nvSpPr>
        <p:spPr>
          <a:xfrm>
            <a:off x="47783" y="5172886"/>
            <a:ext cx="8911591" cy="1200329"/>
          </a:xfrm>
          <a:prstGeom prst="rect">
            <a:avLst/>
          </a:prstGeom>
          <a:noFill/>
        </p:spPr>
        <p:txBody>
          <a:bodyPr wrap="square">
            <a:spAutoFit/>
          </a:bodyPr>
          <a:lstStyle/>
          <a:p>
            <a:pPr algn="l"/>
            <a:r>
              <a:rPr lang="en-US" b="0" i="0" dirty="0">
                <a:solidFill>
                  <a:schemeClr val="bg1"/>
                </a:solidFill>
                <a:effectLst/>
                <a:latin typeface="BentonSansRegular"/>
              </a:rPr>
              <a:t>This parallel query process will be executed only for Local and frontend system which has only one registered backend system.</a:t>
            </a:r>
          </a:p>
          <a:p>
            <a:pPr algn="l"/>
            <a:r>
              <a:rPr lang="en-US" b="0" i="0" dirty="0">
                <a:solidFill>
                  <a:schemeClr val="bg1"/>
                </a:solidFill>
                <a:effectLst/>
                <a:latin typeface="BentonSansRegular"/>
              </a:rPr>
              <a:t>When you use Multi Origin Composition with multiple backend system , the parallel query process will not be triggered each and every request will be processed separately</a:t>
            </a:r>
          </a:p>
        </p:txBody>
      </p:sp>
    </p:spTree>
    <p:extLst>
      <p:ext uri="{BB962C8B-B14F-4D97-AF65-F5344CB8AC3E}">
        <p14:creationId xmlns:p14="http://schemas.microsoft.com/office/powerpoint/2010/main" val="3894733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5ABE-51F0-0F98-AF88-CCA10F7C22FD}"/>
              </a:ext>
            </a:extLst>
          </p:cNvPr>
          <p:cNvSpPr>
            <a:spLocks noGrp="1"/>
          </p:cNvSpPr>
          <p:nvPr>
            <p:ph type="title"/>
          </p:nvPr>
        </p:nvSpPr>
        <p:spPr/>
        <p:txBody>
          <a:bodyPr/>
          <a:lstStyle/>
          <a:p>
            <a:r>
              <a:rPr lang="en-US" dirty="0"/>
              <a:t>$batch changeset</a:t>
            </a:r>
          </a:p>
        </p:txBody>
      </p:sp>
      <p:sp>
        <p:nvSpPr>
          <p:cNvPr id="3" name="Content Placeholder 2">
            <a:extLst>
              <a:ext uri="{FF2B5EF4-FFF2-40B4-BE49-F238E27FC236}">
                <a16:creationId xmlns:a16="http://schemas.microsoft.com/office/drawing/2014/main" id="{55B7F745-B6D6-D03A-A646-48CAC6FD0CAD}"/>
              </a:ext>
            </a:extLst>
          </p:cNvPr>
          <p:cNvSpPr>
            <a:spLocks noGrp="1"/>
          </p:cNvSpPr>
          <p:nvPr>
            <p:ph idx="1"/>
          </p:nvPr>
        </p:nvSpPr>
        <p:spPr>
          <a:xfrm>
            <a:off x="180975" y="1144589"/>
            <a:ext cx="11449050" cy="5189536"/>
          </a:xfrm>
        </p:spPr>
        <p:txBody>
          <a:bodyPr>
            <a:normAutofit/>
          </a:bodyPr>
          <a:lstStyle/>
          <a:p>
            <a:r>
              <a:rPr lang="en-US" sz="2400" dirty="0"/>
              <a:t>A </a:t>
            </a:r>
            <a:r>
              <a:rPr lang="en-US" sz="2400" b="1" dirty="0"/>
              <a:t>Change set </a:t>
            </a:r>
            <a:r>
              <a:rPr lang="en-US" sz="2400" dirty="0"/>
              <a:t>is unordered group of one or more insert, update or delete operations. Retrieve operation is not a change set.</a:t>
            </a:r>
          </a:p>
          <a:p>
            <a:r>
              <a:rPr lang="en-US" sz="2400" dirty="0"/>
              <a:t>We can use one or more Update/delete/insert operation within a “Changeset”, make sure there is no “Commit work” statement within any one UPDATE/CREATE/DELETE entity. If it exists, the system will dump the request and no further processing will happen.</a:t>
            </a:r>
          </a:p>
          <a:p>
            <a:r>
              <a:rPr lang="en-US" sz="2400" dirty="0"/>
              <a:t> If an operation within a changeset fails, the batch response body contains only one single response for this changeset indicating the failure of the entire changeset. Changeset process will be single LUW.</a:t>
            </a:r>
          </a:p>
          <a:p>
            <a:r>
              <a:rPr lang="en-US" sz="2400" dirty="0"/>
              <a:t>Every change set is treated as separate LUW ensuring the “ALL” or “Nothing” transaction behavior</a:t>
            </a:r>
          </a:p>
          <a:p>
            <a:r>
              <a:rPr lang="en-US" sz="2400" dirty="0"/>
              <a:t>If there are 2 Change sets with some operations</a:t>
            </a:r>
          </a:p>
          <a:p>
            <a:pPr marL="0" indent="0">
              <a:buNone/>
            </a:pPr>
            <a:r>
              <a:rPr lang="en-US" sz="2400" dirty="0"/>
              <a:t>   within it, that implies processing of 2 LUW</a:t>
            </a:r>
          </a:p>
        </p:txBody>
      </p:sp>
    </p:spTree>
    <p:extLst>
      <p:ext uri="{BB962C8B-B14F-4D97-AF65-F5344CB8AC3E}">
        <p14:creationId xmlns:p14="http://schemas.microsoft.com/office/powerpoint/2010/main" val="38642008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97E2D2-B4A2-6A7A-BB15-3560E7EE0BC0}"/>
              </a:ext>
            </a:extLst>
          </p:cNvPr>
          <p:cNvSpPr txBox="1"/>
          <p:nvPr/>
        </p:nvSpPr>
        <p:spPr>
          <a:xfrm>
            <a:off x="152399" y="418425"/>
            <a:ext cx="4714875" cy="5478423"/>
          </a:xfrm>
          <a:prstGeom prst="rect">
            <a:avLst/>
          </a:prstGeom>
          <a:noFill/>
        </p:spPr>
        <p:txBody>
          <a:bodyPr wrap="square">
            <a:spAutoFit/>
          </a:bodyPr>
          <a:lstStyle/>
          <a:p>
            <a:pPr marL="0" marR="0">
              <a:spcBef>
                <a:spcPts val="0"/>
              </a:spcBef>
              <a:spcAft>
                <a:spcPts val="0"/>
              </a:spcAft>
            </a:pPr>
            <a:r>
              <a:rPr lang="en-US" sz="1400" dirty="0">
                <a:solidFill>
                  <a:schemeClr val="bg1"/>
                </a:solidFill>
                <a:effectLst/>
                <a:highlight>
                  <a:srgbClr val="000080"/>
                </a:highlight>
                <a:latin typeface="Courier New" panose="02070309020205020404" pitchFamily="49" charset="0"/>
              </a:rPr>
              <a:t>--batch_01</a:t>
            </a:r>
          </a:p>
          <a:p>
            <a:pPr marL="0" marR="0">
              <a:spcBef>
                <a:spcPts val="0"/>
              </a:spcBef>
              <a:spcAft>
                <a:spcPts val="0"/>
              </a:spcAft>
            </a:pPr>
            <a:r>
              <a:rPr lang="en-US" sz="1400" dirty="0" err="1">
                <a:solidFill>
                  <a:schemeClr val="bg1"/>
                </a:solidFill>
                <a:effectLst/>
                <a:latin typeface="Courier New" panose="02070309020205020404" pitchFamily="49" charset="0"/>
              </a:rPr>
              <a:t>Content-Type:multipart</a:t>
            </a:r>
            <a:r>
              <a:rPr lang="en-US" sz="1400" dirty="0">
                <a:solidFill>
                  <a:schemeClr val="bg1"/>
                </a:solidFill>
                <a:effectLst/>
                <a:latin typeface="Courier New" panose="02070309020205020404" pitchFamily="49" charset="0"/>
              </a:rPr>
              <a:t>/mixed; boundary=</a:t>
            </a:r>
            <a:r>
              <a:rPr lang="en-US" sz="1400" dirty="0">
                <a:solidFill>
                  <a:schemeClr val="bg1"/>
                </a:solidFill>
                <a:effectLst/>
                <a:highlight>
                  <a:srgbClr val="00FF00"/>
                </a:highlight>
                <a:latin typeface="Courier New" panose="02070309020205020404" pitchFamily="49" charset="0"/>
              </a:rPr>
              <a:t>changeset</a:t>
            </a:r>
          </a:p>
          <a:p>
            <a:pPr marL="0" marR="0">
              <a:spcBef>
                <a:spcPts val="0"/>
              </a:spcBef>
              <a:spcAft>
                <a:spcPts val="0"/>
              </a:spcAft>
            </a:pPr>
            <a:r>
              <a:rPr lang="en-US" sz="1400" dirty="0">
                <a:solidFill>
                  <a:schemeClr val="bg1"/>
                </a:solidFill>
                <a:effectLst/>
                <a:latin typeface="Calibri" panose="020F0502020204030204" pitchFamily="34" charset="0"/>
              </a:rPr>
              <a:t> </a:t>
            </a:r>
          </a:p>
          <a:p>
            <a:pPr marL="0" marR="0">
              <a:spcBef>
                <a:spcPts val="0"/>
              </a:spcBef>
              <a:spcAft>
                <a:spcPts val="0"/>
              </a:spcAft>
            </a:pPr>
            <a:r>
              <a:rPr lang="en-US" sz="1400" dirty="0">
                <a:solidFill>
                  <a:schemeClr val="bg1"/>
                </a:solidFill>
                <a:effectLst/>
                <a:highlight>
                  <a:srgbClr val="008080"/>
                </a:highlight>
                <a:latin typeface="Courier New" panose="02070309020205020404" pitchFamily="49" charset="0"/>
              </a:rPr>
              <a:t>--changeset</a:t>
            </a:r>
          </a:p>
          <a:p>
            <a:pPr marL="0" marR="0">
              <a:spcBef>
                <a:spcPts val="0"/>
              </a:spcBef>
              <a:spcAft>
                <a:spcPts val="0"/>
              </a:spcAft>
            </a:pPr>
            <a:r>
              <a:rPr lang="en-US" sz="1400" dirty="0">
                <a:solidFill>
                  <a:schemeClr val="bg1"/>
                </a:solidFill>
                <a:effectLst/>
                <a:latin typeface="Courier New" panose="02070309020205020404" pitchFamily="49" charset="0"/>
              </a:rPr>
              <a:t>Content-Type: application/http</a:t>
            </a:r>
          </a:p>
          <a:p>
            <a:pPr marL="0" marR="0">
              <a:spcBef>
                <a:spcPts val="0"/>
              </a:spcBef>
              <a:spcAft>
                <a:spcPts val="0"/>
              </a:spcAft>
            </a:pPr>
            <a:r>
              <a:rPr lang="en-US" sz="1400" dirty="0">
                <a:solidFill>
                  <a:schemeClr val="bg1"/>
                </a:solidFill>
                <a:effectLst/>
                <a:latin typeface="Courier New" panose="02070309020205020404" pitchFamily="49" charset="0"/>
              </a:rPr>
              <a:t>Content-Transfer-Encoding: binary</a:t>
            </a:r>
          </a:p>
          <a:p>
            <a:pPr marL="0" marR="0">
              <a:spcBef>
                <a:spcPts val="0"/>
              </a:spcBef>
              <a:spcAft>
                <a:spcPts val="0"/>
              </a:spcAft>
            </a:pPr>
            <a:r>
              <a:rPr lang="en-US" sz="1400" dirty="0">
                <a:solidFill>
                  <a:schemeClr val="bg1"/>
                </a:solidFill>
                <a:effectLst/>
                <a:latin typeface="Calibri" panose="020F0502020204030204" pitchFamily="34" charset="0"/>
              </a:rPr>
              <a:t> </a:t>
            </a:r>
          </a:p>
          <a:p>
            <a:pPr marL="0" marR="0">
              <a:spcBef>
                <a:spcPts val="0"/>
              </a:spcBef>
              <a:spcAft>
                <a:spcPts val="0"/>
              </a:spcAft>
            </a:pPr>
            <a:r>
              <a:rPr lang="en-US" sz="1400" dirty="0">
                <a:solidFill>
                  <a:schemeClr val="bg1"/>
                </a:solidFill>
                <a:effectLst/>
                <a:latin typeface="Courier New" panose="02070309020205020404" pitchFamily="49" charset="0"/>
              </a:rPr>
              <a:t>PUT </a:t>
            </a:r>
            <a:r>
              <a:rPr lang="en-US" sz="1400" dirty="0" err="1">
                <a:solidFill>
                  <a:schemeClr val="bg1"/>
                </a:solidFill>
                <a:effectLst/>
                <a:latin typeface="Courier New" panose="02070309020205020404" pitchFamily="49" charset="0"/>
              </a:rPr>
              <a:t>EmployeeSet</a:t>
            </a:r>
            <a:r>
              <a:rPr lang="en-US" sz="1400" dirty="0">
                <a:solidFill>
                  <a:schemeClr val="bg1"/>
                </a:solidFill>
                <a:effectLst/>
                <a:latin typeface="Courier New" panose="02070309020205020404" pitchFamily="49" charset="0"/>
              </a:rPr>
              <a:t>(12) HTTP/1.1</a:t>
            </a:r>
          </a:p>
          <a:p>
            <a:pPr marL="0" marR="0">
              <a:spcBef>
                <a:spcPts val="0"/>
              </a:spcBef>
              <a:spcAft>
                <a:spcPts val="0"/>
              </a:spcAft>
            </a:pPr>
            <a:r>
              <a:rPr lang="en-US" sz="1400" dirty="0">
                <a:solidFill>
                  <a:schemeClr val="bg1"/>
                </a:solidFill>
                <a:effectLst/>
                <a:latin typeface="Courier New" panose="02070309020205020404" pitchFamily="49" charset="0"/>
              </a:rPr>
              <a:t>Content-Type: application/</a:t>
            </a:r>
            <a:r>
              <a:rPr lang="en-US" sz="1400" dirty="0" err="1">
                <a:solidFill>
                  <a:schemeClr val="bg1"/>
                </a:solidFill>
                <a:effectLst/>
                <a:latin typeface="Courier New" panose="02070309020205020404" pitchFamily="49" charset="0"/>
              </a:rPr>
              <a:t>json</a:t>
            </a:r>
            <a:endParaRPr lang="en-US" sz="1400" dirty="0">
              <a:solidFill>
                <a:schemeClr val="bg1"/>
              </a:solidFill>
              <a:effectLst/>
              <a:latin typeface="Courier New" panose="02070309020205020404" pitchFamily="49" charset="0"/>
            </a:endParaRPr>
          </a:p>
          <a:p>
            <a:pPr marL="0" marR="0">
              <a:spcBef>
                <a:spcPts val="0"/>
              </a:spcBef>
              <a:spcAft>
                <a:spcPts val="0"/>
              </a:spcAft>
            </a:pPr>
            <a:r>
              <a:rPr lang="en-US" sz="1400" dirty="0">
                <a:solidFill>
                  <a:schemeClr val="bg1"/>
                </a:solidFill>
                <a:effectLst/>
                <a:latin typeface="Calibri" panose="020F0502020204030204" pitchFamily="34" charset="0"/>
              </a:rPr>
              <a:t> </a:t>
            </a:r>
          </a:p>
          <a:p>
            <a:pPr marL="0" marR="0">
              <a:spcBef>
                <a:spcPts val="0"/>
              </a:spcBef>
              <a:spcAft>
                <a:spcPts val="0"/>
              </a:spcAft>
            </a:pPr>
            <a:r>
              <a:rPr lang="en-US" sz="1400" dirty="0">
                <a:solidFill>
                  <a:schemeClr val="bg1"/>
                </a:solidFill>
                <a:effectLst/>
                <a:latin typeface="Courier New" panose="02070309020205020404" pitchFamily="49" charset="0"/>
              </a:rPr>
              <a:t>{</a:t>
            </a:r>
          </a:p>
          <a:p>
            <a:pPr marL="0" marR="0">
              <a:spcBef>
                <a:spcPts val="0"/>
              </a:spcBef>
              <a:spcAft>
                <a:spcPts val="0"/>
              </a:spcAft>
            </a:pPr>
            <a:r>
              <a:rPr lang="en-US" sz="1400" dirty="0">
                <a:solidFill>
                  <a:schemeClr val="bg1"/>
                </a:solidFill>
                <a:effectLst/>
                <a:latin typeface="Courier New" panose="02070309020205020404" pitchFamily="49" charset="0"/>
              </a:rPr>
              <a:t>    "</a:t>
            </a:r>
            <a:r>
              <a:rPr lang="en-US" sz="1400" dirty="0" err="1">
                <a:solidFill>
                  <a:schemeClr val="bg1"/>
                </a:solidFill>
                <a:effectLst/>
                <a:latin typeface="Courier New" panose="02070309020205020404" pitchFamily="49" charset="0"/>
              </a:rPr>
              <a:t>EmployeeId</a:t>
            </a:r>
            <a:r>
              <a:rPr lang="en-US" sz="1400" dirty="0">
                <a:solidFill>
                  <a:schemeClr val="bg1"/>
                </a:solidFill>
                <a:effectLst/>
                <a:latin typeface="Courier New" panose="02070309020205020404" pitchFamily="49" charset="0"/>
              </a:rPr>
              <a:t>" : 12,</a:t>
            </a:r>
          </a:p>
          <a:p>
            <a:pPr marL="0" marR="0">
              <a:spcBef>
                <a:spcPts val="0"/>
              </a:spcBef>
              <a:spcAft>
                <a:spcPts val="0"/>
              </a:spcAft>
            </a:pPr>
            <a:r>
              <a:rPr lang="en-US" sz="1400" dirty="0">
                <a:solidFill>
                  <a:schemeClr val="bg1"/>
                </a:solidFill>
                <a:effectLst/>
                <a:latin typeface="Courier New" panose="02070309020205020404" pitchFamily="49" charset="0"/>
              </a:rPr>
              <a:t>    "Name" : "Ram",</a:t>
            </a:r>
          </a:p>
          <a:p>
            <a:pPr marL="0" marR="0">
              <a:spcBef>
                <a:spcPts val="0"/>
              </a:spcBef>
              <a:spcAft>
                <a:spcPts val="0"/>
              </a:spcAft>
            </a:pPr>
            <a:r>
              <a:rPr lang="en-US" sz="1400" dirty="0">
                <a:solidFill>
                  <a:schemeClr val="bg1"/>
                </a:solidFill>
                <a:effectLst/>
                <a:latin typeface="Courier New" panose="02070309020205020404" pitchFamily="49" charset="0"/>
              </a:rPr>
              <a:t>    "City" : "New Jaipur 1",</a:t>
            </a:r>
          </a:p>
          <a:p>
            <a:pPr marL="0" marR="0">
              <a:spcBef>
                <a:spcPts val="0"/>
              </a:spcBef>
              <a:spcAft>
                <a:spcPts val="0"/>
              </a:spcAft>
            </a:pPr>
            <a:r>
              <a:rPr lang="en-US" sz="1400" dirty="0">
                <a:solidFill>
                  <a:schemeClr val="bg1"/>
                </a:solidFill>
                <a:effectLst/>
                <a:latin typeface="Courier New" panose="02070309020205020404" pitchFamily="49" charset="0"/>
              </a:rPr>
              <a:t>    "</a:t>
            </a:r>
            <a:r>
              <a:rPr lang="en-US" sz="1400" dirty="0" err="1">
                <a:solidFill>
                  <a:schemeClr val="bg1"/>
                </a:solidFill>
                <a:effectLst/>
                <a:latin typeface="Courier New" panose="02070309020205020404" pitchFamily="49" charset="0"/>
              </a:rPr>
              <a:t>CompanyName</a:t>
            </a:r>
            <a:r>
              <a:rPr lang="en-US" sz="1400" dirty="0">
                <a:solidFill>
                  <a:schemeClr val="bg1"/>
                </a:solidFill>
                <a:effectLst/>
                <a:latin typeface="Courier New" panose="02070309020205020404" pitchFamily="49" charset="0"/>
              </a:rPr>
              <a:t>" : "SAP </a:t>
            </a:r>
            <a:r>
              <a:rPr lang="en-US" sz="1400" dirty="0" err="1">
                <a:solidFill>
                  <a:schemeClr val="bg1"/>
                </a:solidFill>
                <a:effectLst/>
                <a:latin typeface="Courier New" panose="02070309020205020404" pitchFamily="49" charset="0"/>
              </a:rPr>
              <a:t>Technomaniac</a:t>
            </a:r>
            <a:r>
              <a:rPr lang="en-US" sz="1400" dirty="0">
                <a:solidFill>
                  <a:schemeClr val="bg1"/>
                </a:solidFill>
                <a:effectLst/>
                <a:latin typeface="Courier New" panose="02070309020205020404" pitchFamily="49" charset="0"/>
              </a:rPr>
              <a:t>",</a:t>
            </a:r>
          </a:p>
          <a:p>
            <a:pPr marL="0" marR="0">
              <a:spcBef>
                <a:spcPts val="0"/>
              </a:spcBef>
              <a:spcAft>
                <a:spcPts val="0"/>
              </a:spcAft>
            </a:pPr>
            <a:r>
              <a:rPr lang="en-US" sz="1400" dirty="0">
                <a:solidFill>
                  <a:schemeClr val="bg1"/>
                </a:solidFill>
                <a:effectLst/>
                <a:latin typeface="Courier New" panose="02070309020205020404" pitchFamily="49" charset="0"/>
              </a:rPr>
              <a:t>    "Department" : "SAP </a:t>
            </a:r>
            <a:r>
              <a:rPr lang="en-US" sz="1400" dirty="0" err="1">
                <a:solidFill>
                  <a:schemeClr val="bg1"/>
                </a:solidFill>
                <a:effectLst/>
                <a:latin typeface="Courier New" panose="02070309020205020404" pitchFamily="49" charset="0"/>
              </a:rPr>
              <a:t>Technomaniac</a:t>
            </a:r>
            <a:r>
              <a:rPr lang="en-US" sz="1400" dirty="0">
                <a:solidFill>
                  <a:schemeClr val="bg1"/>
                </a:solidFill>
                <a:effectLst/>
                <a:latin typeface="Courier New" panose="02070309020205020404" pitchFamily="49" charset="0"/>
              </a:rPr>
              <a:t>",</a:t>
            </a:r>
          </a:p>
          <a:p>
            <a:pPr marL="0" marR="0">
              <a:spcBef>
                <a:spcPts val="0"/>
              </a:spcBef>
              <a:spcAft>
                <a:spcPts val="0"/>
              </a:spcAft>
            </a:pPr>
            <a:r>
              <a:rPr lang="en-US" sz="1400" dirty="0">
                <a:solidFill>
                  <a:schemeClr val="bg1"/>
                </a:solidFill>
                <a:effectLst/>
                <a:latin typeface="Courier New" panose="02070309020205020404" pitchFamily="49" charset="0"/>
              </a:rPr>
              <a:t>    "</a:t>
            </a:r>
            <a:r>
              <a:rPr lang="en-US" sz="1400" dirty="0" err="1">
                <a:solidFill>
                  <a:schemeClr val="bg1"/>
                </a:solidFill>
                <a:effectLst/>
                <a:latin typeface="Courier New" panose="02070309020205020404" pitchFamily="49" charset="0"/>
              </a:rPr>
              <a:t>StratDate</a:t>
            </a:r>
            <a:r>
              <a:rPr lang="en-US" sz="1400" dirty="0">
                <a:solidFill>
                  <a:schemeClr val="bg1"/>
                </a:solidFill>
                <a:effectLst/>
                <a:latin typeface="Courier New" panose="02070309020205020404" pitchFamily="49" charset="0"/>
              </a:rPr>
              <a:t>" : "\/Date(1643500800000)\/",</a:t>
            </a:r>
          </a:p>
          <a:p>
            <a:pPr marL="0" marR="0">
              <a:spcBef>
                <a:spcPts val="0"/>
              </a:spcBef>
              <a:spcAft>
                <a:spcPts val="0"/>
              </a:spcAft>
            </a:pPr>
            <a:r>
              <a:rPr lang="en-US" sz="1400" dirty="0">
                <a:solidFill>
                  <a:schemeClr val="bg1"/>
                </a:solidFill>
                <a:effectLst/>
                <a:latin typeface="Courier New" panose="02070309020205020404" pitchFamily="49" charset="0"/>
              </a:rPr>
              <a:t>    "</a:t>
            </a:r>
            <a:r>
              <a:rPr lang="en-US" sz="1400" dirty="0" err="1">
                <a:solidFill>
                  <a:schemeClr val="bg1"/>
                </a:solidFill>
                <a:effectLst/>
                <a:latin typeface="Courier New" panose="02070309020205020404" pitchFamily="49" charset="0"/>
              </a:rPr>
              <a:t>EndDate</a:t>
            </a:r>
            <a:r>
              <a:rPr lang="en-US" sz="1400" dirty="0">
                <a:solidFill>
                  <a:schemeClr val="bg1"/>
                </a:solidFill>
                <a:effectLst/>
                <a:latin typeface="Courier New" panose="02070309020205020404" pitchFamily="49" charset="0"/>
              </a:rPr>
              <a:t>" : "\/Date(1706054400000)\/",</a:t>
            </a:r>
          </a:p>
          <a:p>
            <a:pPr marL="0" marR="0">
              <a:spcBef>
                <a:spcPts val="0"/>
              </a:spcBef>
              <a:spcAft>
                <a:spcPts val="0"/>
              </a:spcAft>
            </a:pPr>
            <a:r>
              <a:rPr lang="en-US" sz="1400" dirty="0">
                <a:solidFill>
                  <a:schemeClr val="bg1"/>
                </a:solidFill>
                <a:effectLst/>
                <a:latin typeface="Courier New" panose="02070309020205020404" pitchFamily="49" charset="0"/>
              </a:rPr>
              <a:t>    "Salary" : "2400000.00",</a:t>
            </a:r>
          </a:p>
          <a:p>
            <a:pPr marL="0" marR="0">
              <a:spcBef>
                <a:spcPts val="0"/>
              </a:spcBef>
              <a:spcAft>
                <a:spcPts val="0"/>
              </a:spcAft>
            </a:pPr>
            <a:r>
              <a:rPr lang="en-US" sz="1400" dirty="0">
                <a:solidFill>
                  <a:schemeClr val="bg1"/>
                </a:solidFill>
                <a:effectLst/>
                <a:latin typeface="Courier New" panose="02070309020205020404" pitchFamily="49" charset="0"/>
              </a:rPr>
              <a:t>    "Currency" : "INR"}</a:t>
            </a:r>
          </a:p>
          <a:p>
            <a:pPr marL="0" marR="0">
              <a:spcBef>
                <a:spcPts val="0"/>
              </a:spcBef>
              <a:spcAft>
                <a:spcPts val="0"/>
              </a:spcAft>
            </a:pPr>
            <a:r>
              <a:rPr lang="en-US" sz="1400" dirty="0">
                <a:solidFill>
                  <a:schemeClr val="bg1"/>
                </a:solidFill>
                <a:effectLst/>
                <a:latin typeface="Courier New" panose="02070309020205020404" pitchFamily="49" charset="0"/>
              </a:rPr>
              <a:t> </a:t>
            </a:r>
          </a:p>
          <a:p>
            <a:pPr marL="0" marR="0">
              <a:spcBef>
                <a:spcPts val="0"/>
              </a:spcBef>
              <a:spcAft>
                <a:spcPts val="0"/>
              </a:spcAft>
            </a:pPr>
            <a:r>
              <a:rPr lang="en-US" sz="1400" dirty="0">
                <a:solidFill>
                  <a:schemeClr val="bg1"/>
                </a:solidFill>
                <a:effectLst/>
                <a:latin typeface="Courier New" panose="02070309020205020404" pitchFamily="49" charset="0"/>
              </a:rPr>
              <a:t> </a:t>
            </a:r>
          </a:p>
          <a:p>
            <a:pPr marL="0" marR="0">
              <a:spcBef>
                <a:spcPts val="0"/>
              </a:spcBef>
              <a:spcAft>
                <a:spcPts val="0"/>
              </a:spcAft>
            </a:pPr>
            <a:r>
              <a:rPr lang="en-US" sz="1400" dirty="0">
                <a:solidFill>
                  <a:schemeClr val="bg1"/>
                </a:solidFill>
                <a:effectLst/>
                <a:latin typeface="Courier New" panose="02070309020205020404" pitchFamily="49" charset="0"/>
              </a:rPr>
              <a:t> </a:t>
            </a:r>
          </a:p>
        </p:txBody>
      </p:sp>
      <p:sp>
        <p:nvSpPr>
          <p:cNvPr id="7" name="TextBox 6">
            <a:extLst>
              <a:ext uri="{FF2B5EF4-FFF2-40B4-BE49-F238E27FC236}">
                <a16:creationId xmlns:a16="http://schemas.microsoft.com/office/drawing/2014/main" id="{C5194E38-A5A1-55A6-C288-5FF5DA2559DE}"/>
              </a:ext>
            </a:extLst>
          </p:cNvPr>
          <p:cNvSpPr txBox="1"/>
          <p:nvPr/>
        </p:nvSpPr>
        <p:spPr>
          <a:xfrm>
            <a:off x="5267325" y="418424"/>
            <a:ext cx="5734050" cy="5478423"/>
          </a:xfrm>
          <a:prstGeom prst="rect">
            <a:avLst/>
          </a:prstGeom>
          <a:noFill/>
        </p:spPr>
        <p:txBody>
          <a:bodyPr wrap="square">
            <a:spAutoFit/>
          </a:bodyPr>
          <a:lstStyle/>
          <a:p>
            <a:pPr marL="0" marR="0">
              <a:spcBef>
                <a:spcPts val="0"/>
              </a:spcBef>
              <a:spcAft>
                <a:spcPts val="0"/>
              </a:spcAft>
            </a:pPr>
            <a:endParaRPr lang="en-US" sz="1400" dirty="0">
              <a:solidFill>
                <a:schemeClr val="bg1"/>
              </a:solidFill>
              <a:latin typeface="Courier New" panose="02070309020205020404" pitchFamily="49" charset="0"/>
            </a:endParaRPr>
          </a:p>
          <a:p>
            <a:pPr marL="0" marR="0">
              <a:spcBef>
                <a:spcPts val="0"/>
              </a:spcBef>
              <a:spcAft>
                <a:spcPts val="0"/>
              </a:spcAft>
            </a:pPr>
            <a:r>
              <a:rPr lang="en-US" sz="1400" dirty="0">
                <a:solidFill>
                  <a:schemeClr val="bg1"/>
                </a:solidFill>
                <a:effectLst/>
                <a:highlight>
                  <a:srgbClr val="008080"/>
                </a:highlight>
                <a:latin typeface="Courier New" panose="02070309020205020404" pitchFamily="49" charset="0"/>
              </a:rPr>
              <a:t>--changeset</a:t>
            </a:r>
          </a:p>
          <a:p>
            <a:pPr marL="0" marR="0">
              <a:spcBef>
                <a:spcPts val="0"/>
              </a:spcBef>
              <a:spcAft>
                <a:spcPts val="0"/>
              </a:spcAft>
            </a:pPr>
            <a:r>
              <a:rPr lang="en-US" sz="1400" dirty="0">
                <a:solidFill>
                  <a:schemeClr val="bg1"/>
                </a:solidFill>
                <a:effectLst/>
                <a:latin typeface="Courier New" panose="02070309020205020404" pitchFamily="49" charset="0"/>
              </a:rPr>
              <a:t>Content-Type: application/http</a:t>
            </a:r>
          </a:p>
          <a:p>
            <a:pPr marL="0" marR="0">
              <a:spcBef>
                <a:spcPts val="0"/>
              </a:spcBef>
              <a:spcAft>
                <a:spcPts val="0"/>
              </a:spcAft>
            </a:pPr>
            <a:r>
              <a:rPr lang="en-US" sz="1400" dirty="0">
                <a:solidFill>
                  <a:schemeClr val="bg1"/>
                </a:solidFill>
                <a:effectLst/>
                <a:latin typeface="Courier New" panose="02070309020205020404" pitchFamily="49" charset="0"/>
              </a:rPr>
              <a:t>Content-Transfer-Encoding: binary</a:t>
            </a:r>
          </a:p>
          <a:p>
            <a:pPr marL="0" marR="0">
              <a:spcBef>
                <a:spcPts val="0"/>
              </a:spcBef>
              <a:spcAft>
                <a:spcPts val="0"/>
              </a:spcAft>
            </a:pPr>
            <a:r>
              <a:rPr lang="en-US" sz="1400" dirty="0">
                <a:solidFill>
                  <a:schemeClr val="bg1"/>
                </a:solidFill>
                <a:effectLst/>
                <a:latin typeface="Calibri" panose="020F0502020204030204" pitchFamily="34" charset="0"/>
              </a:rPr>
              <a:t> </a:t>
            </a:r>
          </a:p>
          <a:p>
            <a:pPr marL="0" marR="0">
              <a:spcBef>
                <a:spcPts val="0"/>
              </a:spcBef>
              <a:spcAft>
                <a:spcPts val="0"/>
              </a:spcAft>
            </a:pPr>
            <a:r>
              <a:rPr lang="en-US" sz="1400" dirty="0">
                <a:solidFill>
                  <a:schemeClr val="bg1"/>
                </a:solidFill>
                <a:effectLst/>
                <a:latin typeface="Courier New" panose="02070309020205020404" pitchFamily="49" charset="0"/>
              </a:rPr>
              <a:t>DELETE </a:t>
            </a:r>
            <a:r>
              <a:rPr lang="en-US" sz="1400" dirty="0" err="1">
                <a:solidFill>
                  <a:schemeClr val="bg1"/>
                </a:solidFill>
                <a:effectLst/>
                <a:latin typeface="Courier New" panose="02070309020205020404" pitchFamily="49" charset="0"/>
              </a:rPr>
              <a:t>EmployeeSet</a:t>
            </a:r>
            <a:r>
              <a:rPr lang="en-US" sz="1400" dirty="0">
                <a:solidFill>
                  <a:schemeClr val="bg1"/>
                </a:solidFill>
                <a:effectLst/>
                <a:latin typeface="Courier New" panose="02070309020205020404" pitchFamily="49" charset="0"/>
              </a:rPr>
              <a:t>(12) HTTP/1.1</a:t>
            </a:r>
          </a:p>
          <a:p>
            <a:pPr marL="0" marR="0">
              <a:spcBef>
                <a:spcPts val="0"/>
              </a:spcBef>
              <a:spcAft>
                <a:spcPts val="0"/>
              </a:spcAft>
            </a:pPr>
            <a:r>
              <a:rPr lang="en-US" sz="1400" dirty="0">
                <a:solidFill>
                  <a:schemeClr val="bg1"/>
                </a:solidFill>
                <a:effectLst/>
                <a:latin typeface="Courier New" panose="02070309020205020404" pitchFamily="49" charset="0"/>
              </a:rPr>
              <a:t> </a:t>
            </a:r>
          </a:p>
          <a:p>
            <a:pPr marL="0" marR="0">
              <a:spcBef>
                <a:spcPts val="0"/>
              </a:spcBef>
              <a:spcAft>
                <a:spcPts val="0"/>
              </a:spcAft>
            </a:pPr>
            <a:r>
              <a:rPr lang="en-US" sz="1400" dirty="0">
                <a:solidFill>
                  <a:schemeClr val="bg1"/>
                </a:solidFill>
                <a:effectLst/>
                <a:latin typeface="Calibri" panose="020F0502020204030204" pitchFamily="34" charset="0"/>
              </a:rPr>
              <a:t> </a:t>
            </a:r>
          </a:p>
          <a:p>
            <a:pPr marL="0" marR="0">
              <a:spcBef>
                <a:spcPts val="0"/>
              </a:spcBef>
              <a:spcAft>
                <a:spcPts val="0"/>
              </a:spcAft>
            </a:pPr>
            <a:r>
              <a:rPr lang="en-US" sz="1400" dirty="0">
                <a:solidFill>
                  <a:schemeClr val="bg1"/>
                </a:solidFill>
                <a:effectLst/>
                <a:highlight>
                  <a:srgbClr val="00FF00"/>
                </a:highlight>
                <a:latin typeface="Courier New" panose="02070309020205020404" pitchFamily="49" charset="0"/>
              </a:rPr>
              <a:t>--changeset--</a:t>
            </a:r>
          </a:p>
          <a:p>
            <a:pPr marL="0" marR="0">
              <a:spcBef>
                <a:spcPts val="0"/>
              </a:spcBef>
              <a:spcAft>
                <a:spcPts val="0"/>
              </a:spcAft>
            </a:pPr>
            <a:endParaRPr lang="en-US" sz="1400" dirty="0">
              <a:solidFill>
                <a:schemeClr val="bg1"/>
              </a:solidFill>
              <a:latin typeface="Courier New" panose="02070309020205020404" pitchFamily="49" charset="0"/>
            </a:endParaRPr>
          </a:p>
          <a:p>
            <a:pPr marL="0" marR="0">
              <a:spcBef>
                <a:spcPts val="0"/>
              </a:spcBef>
              <a:spcAft>
                <a:spcPts val="0"/>
              </a:spcAft>
            </a:pPr>
            <a:endParaRPr lang="en-US" sz="1400" dirty="0">
              <a:solidFill>
                <a:schemeClr val="bg1"/>
              </a:solidFill>
              <a:latin typeface="Courier New" panose="02070309020205020404" pitchFamily="49" charset="0"/>
            </a:endParaRPr>
          </a:p>
          <a:p>
            <a:pPr marL="0" marR="0">
              <a:spcBef>
                <a:spcPts val="0"/>
              </a:spcBef>
              <a:spcAft>
                <a:spcPts val="0"/>
              </a:spcAft>
            </a:pPr>
            <a:r>
              <a:rPr lang="en-US" sz="1400" dirty="0">
                <a:solidFill>
                  <a:schemeClr val="bg1"/>
                </a:solidFill>
                <a:latin typeface="Courier New" panose="02070309020205020404" pitchFamily="49" charset="0"/>
              </a:rPr>
              <a:t>--batch_01</a:t>
            </a:r>
          </a:p>
          <a:p>
            <a:pPr marL="0" marR="0">
              <a:spcBef>
                <a:spcPts val="0"/>
              </a:spcBef>
              <a:spcAft>
                <a:spcPts val="0"/>
              </a:spcAft>
            </a:pPr>
            <a:r>
              <a:rPr lang="en-US" sz="1400" dirty="0" err="1">
                <a:solidFill>
                  <a:schemeClr val="bg1"/>
                </a:solidFill>
                <a:latin typeface="Courier New" panose="02070309020205020404" pitchFamily="49" charset="0"/>
              </a:rPr>
              <a:t>Content-Type:multipart</a:t>
            </a:r>
            <a:r>
              <a:rPr lang="en-US" sz="1400" dirty="0">
                <a:solidFill>
                  <a:schemeClr val="bg1"/>
                </a:solidFill>
                <a:latin typeface="Courier New" panose="02070309020205020404" pitchFamily="49" charset="0"/>
              </a:rPr>
              <a:t>/mixed; boundary=</a:t>
            </a:r>
            <a:r>
              <a:rPr lang="en-US" sz="1400" dirty="0">
                <a:solidFill>
                  <a:schemeClr val="bg1"/>
                </a:solidFill>
                <a:highlight>
                  <a:srgbClr val="00FF00"/>
                </a:highlight>
                <a:latin typeface="Courier New" panose="02070309020205020404" pitchFamily="49" charset="0"/>
              </a:rPr>
              <a:t>changeset2</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highlight>
                  <a:srgbClr val="008080"/>
                </a:highlight>
                <a:latin typeface="Courier New" panose="02070309020205020404" pitchFamily="49" charset="0"/>
              </a:rPr>
              <a:t>--changeset2</a:t>
            </a:r>
          </a:p>
          <a:p>
            <a:pPr marL="0" marR="0">
              <a:spcBef>
                <a:spcPts val="0"/>
              </a:spcBef>
              <a:spcAft>
                <a:spcPts val="0"/>
              </a:spcAft>
            </a:pPr>
            <a:r>
              <a:rPr lang="en-US" sz="1400" dirty="0">
                <a:solidFill>
                  <a:schemeClr val="bg1"/>
                </a:solidFill>
                <a:latin typeface="Courier New" panose="02070309020205020404" pitchFamily="49" charset="0"/>
              </a:rPr>
              <a:t>Content-Type: application/http</a:t>
            </a:r>
          </a:p>
          <a:p>
            <a:pPr marL="0" marR="0">
              <a:spcBef>
                <a:spcPts val="0"/>
              </a:spcBef>
              <a:spcAft>
                <a:spcPts val="0"/>
              </a:spcAft>
            </a:pPr>
            <a:r>
              <a:rPr lang="en-US" sz="1400" dirty="0">
                <a:solidFill>
                  <a:schemeClr val="bg1"/>
                </a:solidFill>
                <a:latin typeface="Courier New" panose="02070309020205020404" pitchFamily="49" charset="0"/>
              </a:rPr>
              <a:t>Content-Transfer-Encoding: binary</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latin typeface="Courier New" panose="02070309020205020404" pitchFamily="49" charset="0"/>
              </a:rPr>
              <a:t>DELETE </a:t>
            </a:r>
            <a:r>
              <a:rPr lang="en-US" sz="1400" dirty="0" err="1">
                <a:solidFill>
                  <a:schemeClr val="bg1"/>
                </a:solidFill>
                <a:latin typeface="Courier New" panose="02070309020205020404" pitchFamily="49" charset="0"/>
              </a:rPr>
              <a:t>EmployeeSet</a:t>
            </a:r>
            <a:r>
              <a:rPr lang="en-US" sz="1400" dirty="0">
                <a:solidFill>
                  <a:schemeClr val="bg1"/>
                </a:solidFill>
                <a:latin typeface="Courier New" panose="02070309020205020404" pitchFamily="49" charset="0"/>
              </a:rPr>
              <a:t>(10) HTTP/1.1</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highlight>
                  <a:srgbClr val="00FF00"/>
                </a:highlight>
                <a:latin typeface="Courier New" panose="02070309020205020404" pitchFamily="49" charset="0"/>
              </a:rPr>
              <a:t>--changeset2--</a:t>
            </a:r>
          </a:p>
          <a:p>
            <a:pPr marL="0" marR="0">
              <a:spcBef>
                <a:spcPts val="0"/>
              </a:spcBef>
              <a:spcAft>
                <a:spcPts val="0"/>
              </a:spcAft>
            </a:pPr>
            <a:r>
              <a:rPr lang="en-US" sz="1400" dirty="0">
                <a:solidFill>
                  <a:schemeClr val="bg1"/>
                </a:solidFill>
                <a:latin typeface="Courier New" panose="02070309020205020404" pitchFamily="49" charset="0"/>
              </a:rPr>
              <a:t> </a:t>
            </a:r>
          </a:p>
          <a:p>
            <a:pPr marL="0" marR="0">
              <a:spcBef>
                <a:spcPts val="0"/>
              </a:spcBef>
              <a:spcAft>
                <a:spcPts val="0"/>
              </a:spcAft>
            </a:pPr>
            <a:r>
              <a:rPr lang="en-US" sz="1400" dirty="0">
                <a:solidFill>
                  <a:schemeClr val="bg1"/>
                </a:solidFill>
                <a:highlight>
                  <a:srgbClr val="000080"/>
                </a:highlight>
                <a:latin typeface="Courier New" panose="02070309020205020404" pitchFamily="49" charset="0"/>
              </a:rPr>
              <a:t>--batch_01--</a:t>
            </a:r>
          </a:p>
        </p:txBody>
      </p:sp>
    </p:spTree>
    <p:extLst>
      <p:ext uri="{BB962C8B-B14F-4D97-AF65-F5344CB8AC3E}">
        <p14:creationId xmlns:p14="http://schemas.microsoft.com/office/powerpoint/2010/main" val="2936027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5ABE-51F0-0F98-AF88-CCA10F7C22FD}"/>
              </a:ext>
            </a:extLst>
          </p:cNvPr>
          <p:cNvSpPr>
            <a:spLocks noGrp="1"/>
          </p:cNvSpPr>
          <p:nvPr>
            <p:ph type="title"/>
          </p:nvPr>
        </p:nvSpPr>
        <p:spPr>
          <a:xfrm>
            <a:off x="-137159" y="-76835"/>
            <a:ext cx="10480039" cy="1021715"/>
          </a:xfrm>
        </p:spPr>
        <p:txBody>
          <a:bodyPr/>
          <a:lstStyle/>
          <a:p>
            <a:r>
              <a:rPr lang="en-US" dirty="0"/>
              <a:t>$batch changeset</a:t>
            </a:r>
          </a:p>
        </p:txBody>
      </p:sp>
      <p:sp>
        <p:nvSpPr>
          <p:cNvPr id="3" name="Content Placeholder 2">
            <a:extLst>
              <a:ext uri="{FF2B5EF4-FFF2-40B4-BE49-F238E27FC236}">
                <a16:creationId xmlns:a16="http://schemas.microsoft.com/office/drawing/2014/main" id="{55B7F745-B6D6-D03A-A646-48CAC6FD0CAD}"/>
              </a:ext>
            </a:extLst>
          </p:cNvPr>
          <p:cNvSpPr>
            <a:spLocks noGrp="1"/>
          </p:cNvSpPr>
          <p:nvPr>
            <p:ph idx="1"/>
          </p:nvPr>
        </p:nvSpPr>
        <p:spPr>
          <a:xfrm>
            <a:off x="0" y="1521460"/>
            <a:ext cx="11938635" cy="2837180"/>
          </a:xfrm>
        </p:spPr>
        <p:txBody>
          <a:bodyPr>
            <a:normAutofit/>
          </a:bodyPr>
          <a:lstStyle/>
          <a:p>
            <a:r>
              <a:rPr lang="en-US" dirty="0"/>
              <a:t>The change sets internally are handled by 2 API methods :-</a:t>
            </a:r>
          </a:p>
          <a:p>
            <a:pPr lvl="1"/>
            <a:r>
              <a:rPr lang="en-US" dirty="0"/>
              <a:t>CHANGESET_BEGIN – by default allows only 1 operation per change set</a:t>
            </a:r>
          </a:p>
          <a:p>
            <a:pPr lvl="1"/>
            <a:r>
              <a:rPr lang="en-US" dirty="0"/>
              <a:t>CHANGESET_END – finalization of modification updates occurs here. The framework issue a commit work at the end of this method.</a:t>
            </a:r>
          </a:p>
        </p:txBody>
      </p:sp>
    </p:spTree>
    <p:extLst>
      <p:ext uri="{BB962C8B-B14F-4D97-AF65-F5344CB8AC3E}">
        <p14:creationId xmlns:p14="http://schemas.microsoft.com/office/powerpoint/2010/main" val="3782801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5ABE-51F0-0F98-AF88-CCA10F7C22FD}"/>
              </a:ext>
            </a:extLst>
          </p:cNvPr>
          <p:cNvSpPr>
            <a:spLocks noGrp="1"/>
          </p:cNvSpPr>
          <p:nvPr>
            <p:ph type="title"/>
          </p:nvPr>
        </p:nvSpPr>
        <p:spPr>
          <a:xfrm>
            <a:off x="-137159" y="-76835"/>
            <a:ext cx="10480039" cy="1021715"/>
          </a:xfrm>
        </p:spPr>
        <p:txBody>
          <a:bodyPr/>
          <a:lstStyle/>
          <a:p>
            <a:r>
              <a:rPr lang="en-US" dirty="0"/>
              <a:t>$batch changeset</a:t>
            </a:r>
          </a:p>
        </p:txBody>
      </p:sp>
      <p:pic>
        <p:nvPicPr>
          <p:cNvPr id="4" name="Picture 3">
            <a:extLst>
              <a:ext uri="{FF2B5EF4-FFF2-40B4-BE49-F238E27FC236}">
                <a16:creationId xmlns:a16="http://schemas.microsoft.com/office/drawing/2014/main" id="{73E80C80-8356-7519-DCA7-3A383520BF7F}"/>
              </a:ext>
            </a:extLst>
          </p:cNvPr>
          <p:cNvPicPr>
            <a:picLocks noChangeAspect="1"/>
          </p:cNvPicPr>
          <p:nvPr/>
        </p:nvPicPr>
        <p:blipFill>
          <a:blip r:embed="rId2"/>
          <a:stretch>
            <a:fillRect/>
          </a:stretch>
        </p:blipFill>
        <p:spPr>
          <a:xfrm>
            <a:off x="128648" y="1367027"/>
            <a:ext cx="9005183" cy="4505454"/>
          </a:xfrm>
          <a:prstGeom prst="rect">
            <a:avLst/>
          </a:prstGeom>
        </p:spPr>
      </p:pic>
    </p:spTree>
    <p:extLst>
      <p:ext uri="{BB962C8B-B14F-4D97-AF65-F5344CB8AC3E}">
        <p14:creationId xmlns:p14="http://schemas.microsoft.com/office/powerpoint/2010/main" val="39823303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5ABE-51F0-0F98-AF88-CCA10F7C22FD}"/>
              </a:ext>
            </a:extLst>
          </p:cNvPr>
          <p:cNvSpPr>
            <a:spLocks noGrp="1"/>
          </p:cNvSpPr>
          <p:nvPr>
            <p:ph type="title"/>
          </p:nvPr>
        </p:nvSpPr>
        <p:spPr>
          <a:xfrm>
            <a:off x="-137159" y="-76835"/>
            <a:ext cx="10480039" cy="1021715"/>
          </a:xfrm>
        </p:spPr>
        <p:txBody>
          <a:bodyPr/>
          <a:lstStyle/>
          <a:p>
            <a:r>
              <a:rPr lang="en-US" dirty="0"/>
              <a:t>$batch changeset</a:t>
            </a:r>
          </a:p>
        </p:txBody>
      </p:sp>
      <p:sp>
        <p:nvSpPr>
          <p:cNvPr id="8" name="TextBox 7">
            <a:extLst>
              <a:ext uri="{FF2B5EF4-FFF2-40B4-BE49-F238E27FC236}">
                <a16:creationId xmlns:a16="http://schemas.microsoft.com/office/drawing/2014/main" id="{A861E815-F569-1D65-B5C1-990076BC6B29}"/>
              </a:ext>
            </a:extLst>
          </p:cNvPr>
          <p:cNvSpPr txBox="1"/>
          <p:nvPr/>
        </p:nvSpPr>
        <p:spPr>
          <a:xfrm>
            <a:off x="190501" y="944880"/>
            <a:ext cx="5676900" cy="5755422"/>
          </a:xfrm>
          <a:prstGeom prst="rect">
            <a:avLst/>
          </a:prstGeom>
          <a:noFill/>
        </p:spPr>
        <p:txBody>
          <a:bodyPr wrap="square">
            <a:spAutoFit/>
          </a:bodyPr>
          <a:lstStyle/>
          <a:p>
            <a:r>
              <a:rPr lang="en-US" sz="1600" dirty="0">
                <a:solidFill>
                  <a:schemeClr val="bg1"/>
                </a:solidFill>
              </a:rPr>
              <a:t>--batch_01</a:t>
            </a:r>
          </a:p>
          <a:p>
            <a:r>
              <a:rPr lang="en-US" sz="1600" dirty="0" err="1">
                <a:solidFill>
                  <a:schemeClr val="bg1"/>
                </a:solidFill>
              </a:rPr>
              <a:t>Content-Type:multipart</a:t>
            </a:r>
            <a:r>
              <a:rPr lang="en-US" sz="1600" dirty="0">
                <a:solidFill>
                  <a:schemeClr val="bg1"/>
                </a:solidFill>
              </a:rPr>
              <a:t>/mixed; boundary=changeset</a:t>
            </a:r>
          </a:p>
          <a:p>
            <a:endParaRPr lang="en-US" sz="1600" dirty="0">
              <a:solidFill>
                <a:schemeClr val="bg1"/>
              </a:solidFill>
            </a:endParaRPr>
          </a:p>
          <a:p>
            <a:r>
              <a:rPr lang="en-US" sz="1600" dirty="0">
                <a:solidFill>
                  <a:schemeClr val="bg1"/>
                </a:solidFill>
              </a:rPr>
              <a:t>--changeset</a:t>
            </a:r>
          </a:p>
          <a:p>
            <a:r>
              <a:rPr lang="en-US" sz="1600" dirty="0">
                <a:solidFill>
                  <a:schemeClr val="bg1"/>
                </a:solidFill>
              </a:rPr>
              <a:t>Content-Type: application/http</a:t>
            </a:r>
          </a:p>
          <a:p>
            <a:r>
              <a:rPr lang="en-US" sz="1600" dirty="0">
                <a:solidFill>
                  <a:schemeClr val="bg1"/>
                </a:solidFill>
              </a:rPr>
              <a:t>Content-Transfer-Encoding: binary</a:t>
            </a:r>
          </a:p>
          <a:p>
            <a:endParaRPr lang="en-US" sz="1600" dirty="0">
              <a:solidFill>
                <a:schemeClr val="bg1"/>
              </a:solidFill>
            </a:endParaRPr>
          </a:p>
          <a:p>
            <a:r>
              <a:rPr lang="en-US" sz="1600" dirty="0">
                <a:solidFill>
                  <a:schemeClr val="bg1"/>
                </a:solidFill>
              </a:rPr>
              <a:t>PUT </a:t>
            </a:r>
            <a:r>
              <a:rPr lang="en-US" sz="1600" dirty="0" err="1">
                <a:solidFill>
                  <a:schemeClr val="bg1"/>
                </a:solidFill>
              </a:rPr>
              <a:t>EmployeeSet</a:t>
            </a:r>
            <a:r>
              <a:rPr lang="en-US" sz="1600" dirty="0">
                <a:solidFill>
                  <a:schemeClr val="bg1"/>
                </a:solidFill>
              </a:rPr>
              <a:t>(12) HTTP/1.1</a:t>
            </a:r>
          </a:p>
          <a:p>
            <a:r>
              <a:rPr lang="en-US" sz="1600" dirty="0">
                <a:solidFill>
                  <a:schemeClr val="bg1"/>
                </a:solidFill>
              </a:rPr>
              <a:t>Content-Type: application/</a:t>
            </a:r>
            <a:r>
              <a:rPr lang="en-US" sz="1600" dirty="0" err="1">
                <a:solidFill>
                  <a:schemeClr val="bg1"/>
                </a:solidFill>
              </a:rPr>
              <a:t>json</a:t>
            </a:r>
            <a:endParaRPr lang="en-US" sz="1600" dirty="0">
              <a:solidFill>
                <a:schemeClr val="bg1"/>
              </a:solidFill>
            </a:endParaRPr>
          </a:p>
          <a:p>
            <a:endParaRPr lang="en-US" sz="1600" dirty="0">
              <a:solidFill>
                <a:schemeClr val="bg1"/>
              </a:solidFill>
            </a:endParaRPr>
          </a:p>
          <a:p>
            <a:r>
              <a:rPr lang="en-US" sz="1600" dirty="0">
                <a:solidFill>
                  <a:schemeClr val="bg1"/>
                </a:solidFill>
              </a:rPr>
              <a:t>{</a:t>
            </a:r>
          </a:p>
          <a:p>
            <a:r>
              <a:rPr lang="en-US" sz="1600" dirty="0">
                <a:solidFill>
                  <a:schemeClr val="bg1"/>
                </a:solidFill>
              </a:rPr>
              <a:t>    "</a:t>
            </a:r>
            <a:r>
              <a:rPr lang="en-US" sz="1600" dirty="0" err="1">
                <a:solidFill>
                  <a:schemeClr val="bg1"/>
                </a:solidFill>
              </a:rPr>
              <a:t>EmployeeId</a:t>
            </a:r>
            <a:r>
              <a:rPr lang="en-US" sz="1600" dirty="0">
                <a:solidFill>
                  <a:schemeClr val="bg1"/>
                </a:solidFill>
              </a:rPr>
              <a:t>" : 12,</a:t>
            </a:r>
          </a:p>
          <a:p>
            <a:r>
              <a:rPr lang="en-US" sz="1600" dirty="0">
                <a:solidFill>
                  <a:schemeClr val="bg1"/>
                </a:solidFill>
              </a:rPr>
              <a:t>    "Name" : "Ram",</a:t>
            </a:r>
          </a:p>
          <a:p>
            <a:r>
              <a:rPr lang="en-US" sz="1600" dirty="0">
                <a:solidFill>
                  <a:schemeClr val="bg1"/>
                </a:solidFill>
              </a:rPr>
              <a:t>    "City" : "New Jaipur 2",</a:t>
            </a:r>
          </a:p>
          <a:p>
            <a:r>
              <a:rPr lang="en-US" sz="1600" dirty="0">
                <a:solidFill>
                  <a:schemeClr val="bg1"/>
                </a:solidFill>
              </a:rPr>
              <a:t>    "</a:t>
            </a:r>
            <a:r>
              <a:rPr lang="en-US" sz="1600" dirty="0" err="1">
                <a:solidFill>
                  <a:schemeClr val="bg1"/>
                </a:solidFill>
              </a:rPr>
              <a:t>CompanyName</a:t>
            </a:r>
            <a:r>
              <a:rPr lang="en-US" sz="1600" dirty="0">
                <a:solidFill>
                  <a:schemeClr val="bg1"/>
                </a:solidFill>
              </a:rPr>
              <a:t>" : "SAP </a:t>
            </a:r>
            <a:r>
              <a:rPr lang="en-US" sz="1600" dirty="0" err="1">
                <a:solidFill>
                  <a:schemeClr val="bg1"/>
                </a:solidFill>
              </a:rPr>
              <a:t>Technomaniac</a:t>
            </a:r>
            <a:r>
              <a:rPr lang="en-US" sz="1600" dirty="0">
                <a:solidFill>
                  <a:schemeClr val="bg1"/>
                </a:solidFill>
              </a:rPr>
              <a:t>",</a:t>
            </a:r>
          </a:p>
          <a:p>
            <a:r>
              <a:rPr lang="en-US" sz="1600" dirty="0">
                <a:solidFill>
                  <a:schemeClr val="bg1"/>
                </a:solidFill>
              </a:rPr>
              <a:t>    "Department" : "SAP </a:t>
            </a:r>
            <a:r>
              <a:rPr lang="en-US" sz="1600" dirty="0" err="1">
                <a:solidFill>
                  <a:schemeClr val="bg1"/>
                </a:solidFill>
              </a:rPr>
              <a:t>Technomaniac</a:t>
            </a:r>
            <a:r>
              <a:rPr lang="en-US" sz="1600" dirty="0">
                <a:solidFill>
                  <a:schemeClr val="bg1"/>
                </a:solidFill>
              </a:rPr>
              <a:t>",</a:t>
            </a:r>
          </a:p>
          <a:p>
            <a:r>
              <a:rPr lang="en-US" sz="1600" dirty="0">
                <a:solidFill>
                  <a:schemeClr val="bg1"/>
                </a:solidFill>
              </a:rPr>
              <a:t>    "</a:t>
            </a:r>
            <a:r>
              <a:rPr lang="en-US" sz="1600" dirty="0" err="1">
                <a:solidFill>
                  <a:schemeClr val="bg1"/>
                </a:solidFill>
              </a:rPr>
              <a:t>StratDate</a:t>
            </a:r>
            <a:r>
              <a:rPr lang="en-US" sz="1600" dirty="0">
                <a:solidFill>
                  <a:schemeClr val="bg1"/>
                </a:solidFill>
              </a:rPr>
              <a:t>" : "\/Date(1643500800000)\/",</a:t>
            </a:r>
          </a:p>
          <a:p>
            <a:r>
              <a:rPr lang="en-US" sz="1600" dirty="0">
                <a:solidFill>
                  <a:schemeClr val="bg1"/>
                </a:solidFill>
              </a:rPr>
              <a:t>    "</a:t>
            </a:r>
            <a:r>
              <a:rPr lang="en-US" sz="1600" dirty="0" err="1">
                <a:solidFill>
                  <a:schemeClr val="bg1"/>
                </a:solidFill>
              </a:rPr>
              <a:t>EndDate</a:t>
            </a:r>
            <a:r>
              <a:rPr lang="en-US" sz="1600" dirty="0">
                <a:solidFill>
                  <a:schemeClr val="bg1"/>
                </a:solidFill>
              </a:rPr>
              <a:t>" : "\/Date(1706054400000)\/",</a:t>
            </a:r>
          </a:p>
          <a:p>
            <a:r>
              <a:rPr lang="en-US" sz="1600" dirty="0">
                <a:solidFill>
                  <a:schemeClr val="bg1"/>
                </a:solidFill>
              </a:rPr>
              <a:t>    "Salary" : "2400000.00",</a:t>
            </a:r>
          </a:p>
          <a:p>
            <a:r>
              <a:rPr lang="en-US" sz="1600" dirty="0">
                <a:solidFill>
                  <a:schemeClr val="bg1"/>
                </a:solidFill>
              </a:rPr>
              <a:t>    "Currency" : "INR"}</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p:txBody>
      </p:sp>
      <p:sp>
        <p:nvSpPr>
          <p:cNvPr id="10" name="TextBox 9">
            <a:extLst>
              <a:ext uri="{FF2B5EF4-FFF2-40B4-BE49-F238E27FC236}">
                <a16:creationId xmlns:a16="http://schemas.microsoft.com/office/drawing/2014/main" id="{B5A53F8C-F0E7-EF1F-5FA1-15EAB8A2B75E}"/>
              </a:ext>
            </a:extLst>
          </p:cNvPr>
          <p:cNvSpPr txBox="1"/>
          <p:nvPr/>
        </p:nvSpPr>
        <p:spPr>
          <a:xfrm>
            <a:off x="6629400" y="1225927"/>
            <a:ext cx="5010150" cy="2800767"/>
          </a:xfrm>
          <a:prstGeom prst="rect">
            <a:avLst/>
          </a:prstGeom>
          <a:noFill/>
        </p:spPr>
        <p:txBody>
          <a:bodyPr wrap="square">
            <a:spAutoFit/>
          </a:bodyPr>
          <a:lstStyle/>
          <a:p>
            <a:r>
              <a:rPr lang="en-US" sz="1600" dirty="0">
                <a:solidFill>
                  <a:schemeClr val="bg1"/>
                </a:solidFill>
              </a:rPr>
              <a:t>--changeset</a:t>
            </a:r>
          </a:p>
          <a:p>
            <a:r>
              <a:rPr lang="en-US" sz="1600" dirty="0">
                <a:solidFill>
                  <a:schemeClr val="bg1"/>
                </a:solidFill>
              </a:rPr>
              <a:t>Content-Type: application/http</a:t>
            </a:r>
          </a:p>
          <a:p>
            <a:r>
              <a:rPr lang="en-US" sz="1600" dirty="0">
                <a:solidFill>
                  <a:schemeClr val="bg1"/>
                </a:solidFill>
              </a:rPr>
              <a:t>Content-Transfer-Encoding: binary</a:t>
            </a:r>
          </a:p>
          <a:p>
            <a:endParaRPr lang="en-US" sz="1600" dirty="0">
              <a:solidFill>
                <a:schemeClr val="bg1"/>
              </a:solidFill>
            </a:endParaRPr>
          </a:p>
          <a:p>
            <a:r>
              <a:rPr lang="en-US" sz="1600" dirty="0">
                <a:solidFill>
                  <a:schemeClr val="bg1"/>
                </a:solidFill>
              </a:rPr>
              <a:t>DELETE </a:t>
            </a:r>
            <a:r>
              <a:rPr lang="en-US" sz="1600" dirty="0" err="1">
                <a:solidFill>
                  <a:schemeClr val="bg1"/>
                </a:solidFill>
              </a:rPr>
              <a:t>EmployeeSet</a:t>
            </a:r>
            <a:r>
              <a:rPr lang="en-US" sz="1600" dirty="0">
                <a:solidFill>
                  <a:schemeClr val="bg1"/>
                </a:solidFill>
              </a:rPr>
              <a:t>(12) HTTP/1.1</a:t>
            </a:r>
          </a:p>
          <a:p>
            <a:endParaRPr lang="en-US" sz="1600" dirty="0">
              <a:solidFill>
                <a:schemeClr val="bg1"/>
              </a:solidFill>
            </a:endParaRPr>
          </a:p>
          <a:p>
            <a:endParaRPr lang="en-US" sz="1600" dirty="0">
              <a:solidFill>
                <a:schemeClr val="bg1"/>
              </a:solidFill>
            </a:endParaRPr>
          </a:p>
          <a:p>
            <a:endParaRPr lang="en-US" sz="1600" dirty="0">
              <a:solidFill>
                <a:schemeClr val="bg1"/>
              </a:solidFill>
            </a:endParaRPr>
          </a:p>
          <a:p>
            <a:r>
              <a:rPr lang="en-US" sz="1600" dirty="0">
                <a:solidFill>
                  <a:schemeClr val="bg1"/>
                </a:solidFill>
              </a:rPr>
              <a:t>--changeset--</a:t>
            </a:r>
          </a:p>
          <a:p>
            <a:endParaRPr lang="en-US" sz="1600" dirty="0">
              <a:solidFill>
                <a:schemeClr val="bg1"/>
              </a:solidFill>
            </a:endParaRPr>
          </a:p>
          <a:p>
            <a:r>
              <a:rPr lang="en-US" sz="1600" dirty="0">
                <a:solidFill>
                  <a:schemeClr val="bg1"/>
                </a:solidFill>
              </a:rPr>
              <a:t>--batch_01--</a:t>
            </a:r>
            <a:endParaRPr lang="en-US" sz="1600" dirty="0"/>
          </a:p>
        </p:txBody>
      </p:sp>
    </p:spTree>
    <p:extLst>
      <p:ext uri="{BB962C8B-B14F-4D97-AF65-F5344CB8AC3E}">
        <p14:creationId xmlns:p14="http://schemas.microsoft.com/office/powerpoint/2010/main" val="2421800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FFF0B-094A-5C96-E7E0-D453F562DFDE}"/>
              </a:ext>
            </a:extLst>
          </p:cNvPr>
          <p:cNvSpPr>
            <a:spLocks noGrp="1"/>
          </p:cNvSpPr>
          <p:nvPr>
            <p:ph type="title"/>
          </p:nvPr>
        </p:nvSpPr>
        <p:spPr>
          <a:xfrm>
            <a:off x="476250" y="0"/>
            <a:ext cx="10515600" cy="1008063"/>
          </a:xfrm>
        </p:spPr>
        <p:txBody>
          <a:bodyPr/>
          <a:lstStyle/>
          <a:p>
            <a:r>
              <a:rPr lang="en-US" dirty="0"/>
              <a:t>Uniform interface</a:t>
            </a:r>
          </a:p>
        </p:txBody>
      </p:sp>
      <p:sp>
        <p:nvSpPr>
          <p:cNvPr id="3" name="Content Placeholder 2">
            <a:extLst>
              <a:ext uri="{FF2B5EF4-FFF2-40B4-BE49-F238E27FC236}">
                <a16:creationId xmlns:a16="http://schemas.microsoft.com/office/drawing/2014/main" id="{DF18BFBD-76DE-3809-4BA8-5EC0C73274EC}"/>
              </a:ext>
            </a:extLst>
          </p:cNvPr>
          <p:cNvSpPr>
            <a:spLocks noGrp="1"/>
          </p:cNvSpPr>
          <p:nvPr>
            <p:ph idx="1"/>
          </p:nvPr>
        </p:nvSpPr>
        <p:spPr>
          <a:xfrm>
            <a:off x="-295274" y="1054325"/>
            <a:ext cx="12258674" cy="2727327"/>
          </a:xfrm>
        </p:spPr>
        <p:txBody>
          <a:bodyPr>
            <a:normAutofit/>
          </a:bodyPr>
          <a:lstStyle/>
          <a:p>
            <a:pPr lvl="1"/>
            <a:r>
              <a:rPr lang="en-US" dirty="0"/>
              <a:t>Clients receive information about how to process the representation further. The server achieves this by sending self-descriptive messages that contain </a:t>
            </a:r>
            <a:r>
              <a:rPr lang="en-US" b="1" dirty="0"/>
              <a:t>metadata</a:t>
            </a:r>
            <a:r>
              <a:rPr lang="en-US" dirty="0"/>
              <a:t> about how the client can best use them.</a:t>
            </a:r>
          </a:p>
          <a:p>
            <a:pPr lvl="1"/>
            <a:r>
              <a:rPr lang="en-US" dirty="0"/>
              <a:t>Clients receive information about all other </a:t>
            </a:r>
            <a:r>
              <a:rPr lang="en-US" b="1" dirty="0"/>
              <a:t>related resources </a:t>
            </a:r>
            <a:r>
              <a:rPr lang="en-US" dirty="0"/>
              <a:t>they need to complete a task. The server achieves this by sending </a:t>
            </a:r>
            <a:r>
              <a:rPr lang="en-US" b="1" dirty="0"/>
              <a:t>hyperlinks</a:t>
            </a:r>
            <a:r>
              <a:rPr lang="en-US" dirty="0"/>
              <a:t> in the representation so that clients can dynamically discover more resources.</a:t>
            </a:r>
          </a:p>
          <a:p>
            <a:pPr lvl="1"/>
            <a:endParaRPr lang="en-US" dirty="0"/>
          </a:p>
        </p:txBody>
      </p:sp>
      <p:grpSp>
        <p:nvGrpSpPr>
          <p:cNvPr id="4" name="Group 3">
            <a:extLst>
              <a:ext uri="{FF2B5EF4-FFF2-40B4-BE49-F238E27FC236}">
                <a16:creationId xmlns:a16="http://schemas.microsoft.com/office/drawing/2014/main" id="{3D87C387-E332-03C9-3D1B-05770E1C1103}"/>
              </a:ext>
            </a:extLst>
          </p:cNvPr>
          <p:cNvGrpSpPr/>
          <p:nvPr/>
        </p:nvGrpSpPr>
        <p:grpSpPr>
          <a:xfrm>
            <a:off x="342900" y="3905250"/>
            <a:ext cx="8591550" cy="2362200"/>
            <a:chOff x="542925" y="3693261"/>
            <a:chExt cx="8591550" cy="2576809"/>
          </a:xfrm>
        </p:grpSpPr>
        <p:grpSp>
          <p:nvGrpSpPr>
            <p:cNvPr id="5" name="Group 4">
              <a:extLst>
                <a:ext uri="{FF2B5EF4-FFF2-40B4-BE49-F238E27FC236}">
                  <a16:creationId xmlns:a16="http://schemas.microsoft.com/office/drawing/2014/main" id="{642CA360-7602-5B42-3805-63863701EB50}"/>
                </a:ext>
              </a:extLst>
            </p:cNvPr>
            <p:cNvGrpSpPr/>
            <p:nvPr/>
          </p:nvGrpSpPr>
          <p:grpSpPr>
            <a:xfrm>
              <a:off x="542925" y="4200525"/>
              <a:ext cx="8058150" cy="1676400"/>
              <a:chOff x="1133475" y="4152900"/>
              <a:chExt cx="6524625" cy="1295400"/>
            </a:xfrm>
          </p:grpSpPr>
          <p:grpSp>
            <p:nvGrpSpPr>
              <p:cNvPr id="11" name="Group 10">
                <a:extLst>
                  <a:ext uri="{FF2B5EF4-FFF2-40B4-BE49-F238E27FC236}">
                    <a16:creationId xmlns:a16="http://schemas.microsoft.com/office/drawing/2014/main" id="{A84A97DF-BD24-237E-C38C-6BD57E5AE407}"/>
                  </a:ext>
                </a:extLst>
              </p:cNvPr>
              <p:cNvGrpSpPr/>
              <p:nvPr/>
            </p:nvGrpSpPr>
            <p:grpSpPr>
              <a:xfrm>
                <a:off x="1133475" y="4152900"/>
                <a:ext cx="6524625" cy="1295400"/>
                <a:chOff x="1133475" y="4152900"/>
                <a:chExt cx="6524625" cy="1295400"/>
              </a:xfrm>
            </p:grpSpPr>
            <p:pic>
              <p:nvPicPr>
                <p:cNvPr id="16" name="Graphic 15" descr="Monitor with solid fill">
                  <a:extLst>
                    <a:ext uri="{FF2B5EF4-FFF2-40B4-BE49-F238E27FC236}">
                      <a16:creationId xmlns:a16="http://schemas.microsoft.com/office/drawing/2014/main" id="{1AE616CA-8F86-8B37-81B9-6DCEFD297E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6E5A469D-A29B-E1A8-E83B-6D536D3CCD1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18" name="Graphic 17" descr="Syncing cloud with solid fill">
                  <a:extLst>
                    <a:ext uri="{FF2B5EF4-FFF2-40B4-BE49-F238E27FC236}">
                      <a16:creationId xmlns:a16="http://schemas.microsoft.com/office/drawing/2014/main" id="{E429A374-C6A1-2550-37F1-ACB6AC551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7A2992D0-DCC8-20E3-D016-34572D4D6EC1}"/>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9AD9B95D-59AC-FE6C-EF58-79D6AB11FF0E}"/>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74692865-4F64-260C-9480-40CF726A85C5}"/>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BCD88FF0-1EB9-64D3-DF7F-986DC3581184}"/>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6DD86CA4-0A75-E319-478A-55E5ABF5EB85}"/>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FFD7555F-F5DE-FE50-ED9F-3CFD6C5AB66A}"/>
                </a:ext>
              </a:extLst>
            </p:cNvPr>
            <p:cNvSpPr txBox="1"/>
            <p:nvPr/>
          </p:nvSpPr>
          <p:spPr>
            <a:xfrm>
              <a:off x="3589729" y="3708162"/>
              <a:ext cx="2008988" cy="402886"/>
            </a:xfrm>
            <a:prstGeom prst="rect">
              <a:avLst/>
            </a:prstGeom>
            <a:noFill/>
          </p:spPr>
          <p:txBody>
            <a:bodyPr wrap="square" rtlCol="0">
              <a:spAutoFit/>
            </a:bodyPr>
            <a:lstStyle/>
            <a:p>
              <a:r>
                <a:rPr lang="en-US" b="1" dirty="0">
                  <a:solidFill>
                    <a:schemeClr val="bg1"/>
                  </a:solidFill>
                </a:rPr>
                <a:t>Restful API</a:t>
              </a:r>
            </a:p>
          </p:txBody>
        </p:sp>
        <p:sp>
          <p:nvSpPr>
            <p:cNvPr id="8" name="TextBox 7">
              <a:extLst>
                <a:ext uri="{FF2B5EF4-FFF2-40B4-BE49-F238E27FC236}">
                  <a16:creationId xmlns:a16="http://schemas.microsoft.com/office/drawing/2014/main" id="{C93EADC9-E3D9-2FCD-FBEB-BC4B836C81BD}"/>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DECC61B2-4B0F-BD62-D660-1FAE9BA1B706}"/>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32D6B396-69F9-6974-F777-335A872C92F2}"/>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Tree>
    <p:extLst>
      <p:ext uri="{BB962C8B-B14F-4D97-AF65-F5344CB8AC3E}">
        <p14:creationId xmlns:p14="http://schemas.microsoft.com/office/powerpoint/2010/main" val="1911840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D039-23D8-7EFF-3399-9DAF91E293A7}"/>
              </a:ext>
            </a:extLst>
          </p:cNvPr>
          <p:cNvSpPr>
            <a:spLocks noGrp="1"/>
          </p:cNvSpPr>
          <p:nvPr>
            <p:ph type="title"/>
          </p:nvPr>
        </p:nvSpPr>
        <p:spPr>
          <a:xfrm>
            <a:off x="238125" y="-41276"/>
            <a:ext cx="10515600" cy="1008063"/>
          </a:xfrm>
        </p:spPr>
        <p:txBody>
          <a:bodyPr anchor="ctr">
            <a:normAutofit/>
          </a:bodyPr>
          <a:lstStyle/>
          <a:p>
            <a:r>
              <a:rPr lang="en-US" dirty="0"/>
              <a:t>$batch - defer mode</a:t>
            </a:r>
          </a:p>
        </p:txBody>
      </p:sp>
      <p:sp>
        <p:nvSpPr>
          <p:cNvPr id="12" name="TextBox 11">
            <a:extLst>
              <a:ext uri="{FF2B5EF4-FFF2-40B4-BE49-F238E27FC236}">
                <a16:creationId xmlns:a16="http://schemas.microsoft.com/office/drawing/2014/main" id="{AA03ACD2-A7B2-168C-302D-FEBB426491E7}"/>
              </a:ext>
            </a:extLst>
          </p:cNvPr>
          <p:cNvSpPr txBox="1"/>
          <p:nvPr/>
        </p:nvSpPr>
        <p:spPr>
          <a:xfrm>
            <a:off x="304799" y="1522838"/>
            <a:ext cx="9096375" cy="1569660"/>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chemeClr val="bg1"/>
                </a:solidFill>
                <a:effectLst/>
                <a:latin typeface="BentonSansRegular"/>
              </a:rPr>
              <a:t> SAP 740 SP09 Batch processing, performance has been improved by introducing new API for Changeset processing in defer mode</a:t>
            </a:r>
          </a:p>
          <a:p>
            <a:pPr marL="342900" indent="-342900">
              <a:buFont typeface="Wingdings" panose="05000000000000000000" pitchFamily="2" charset="2"/>
              <a:buChar char="Ø"/>
            </a:pPr>
            <a:r>
              <a:rPr lang="en-US" sz="2400" b="0" i="0" dirty="0">
                <a:solidFill>
                  <a:schemeClr val="bg1"/>
                </a:solidFill>
                <a:effectLst/>
                <a:latin typeface="BentonSansRegular"/>
              </a:rPr>
              <a:t>The defer mode processing is introduced to achieve performance by handling multiple operations within a change set.</a:t>
            </a:r>
            <a:endParaRPr lang="en-US" sz="2400" dirty="0">
              <a:solidFill>
                <a:schemeClr val="bg1"/>
              </a:solidFill>
            </a:endParaRPr>
          </a:p>
        </p:txBody>
      </p:sp>
    </p:spTree>
    <p:extLst>
      <p:ext uri="{BB962C8B-B14F-4D97-AF65-F5344CB8AC3E}">
        <p14:creationId xmlns:p14="http://schemas.microsoft.com/office/powerpoint/2010/main" val="2717481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D039-23D8-7EFF-3399-9DAF91E293A7}"/>
              </a:ext>
            </a:extLst>
          </p:cNvPr>
          <p:cNvSpPr>
            <a:spLocks noGrp="1"/>
          </p:cNvSpPr>
          <p:nvPr>
            <p:ph type="title"/>
          </p:nvPr>
        </p:nvSpPr>
        <p:spPr>
          <a:xfrm>
            <a:off x="238125" y="-41276"/>
            <a:ext cx="10515600" cy="1008063"/>
          </a:xfrm>
        </p:spPr>
        <p:txBody>
          <a:bodyPr anchor="ctr">
            <a:normAutofit/>
          </a:bodyPr>
          <a:lstStyle/>
          <a:p>
            <a:r>
              <a:rPr lang="en-US" dirty="0"/>
              <a:t>$batch - defer mode</a:t>
            </a:r>
          </a:p>
        </p:txBody>
      </p:sp>
      <p:pic>
        <p:nvPicPr>
          <p:cNvPr id="9" name="Picture 8">
            <a:extLst>
              <a:ext uri="{FF2B5EF4-FFF2-40B4-BE49-F238E27FC236}">
                <a16:creationId xmlns:a16="http://schemas.microsoft.com/office/drawing/2014/main" id="{FC306431-0435-94F7-90C6-35CD062F81F2}"/>
              </a:ext>
            </a:extLst>
          </p:cNvPr>
          <p:cNvPicPr>
            <a:picLocks noChangeAspect="1"/>
          </p:cNvPicPr>
          <p:nvPr/>
        </p:nvPicPr>
        <p:blipFill>
          <a:blip r:embed="rId2"/>
          <a:stretch>
            <a:fillRect/>
          </a:stretch>
        </p:blipFill>
        <p:spPr>
          <a:xfrm>
            <a:off x="0" y="804862"/>
            <a:ext cx="10166904" cy="4676775"/>
          </a:xfrm>
          <a:prstGeom prst="rect">
            <a:avLst/>
          </a:prstGeom>
          <a:noFill/>
        </p:spPr>
      </p:pic>
      <p:sp>
        <p:nvSpPr>
          <p:cNvPr id="12" name="TextBox 11">
            <a:extLst>
              <a:ext uri="{FF2B5EF4-FFF2-40B4-BE49-F238E27FC236}">
                <a16:creationId xmlns:a16="http://schemas.microsoft.com/office/drawing/2014/main" id="{AA03ACD2-A7B2-168C-302D-FEBB426491E7}"/>
              </a:ext>
            </a:extLst>
          </p:cNvPr>
          <p:cNvSpPr txBox="1"/>
          <p:nvPr/>
        </p:nvSpPr>
        <p:spPr>
          <a:xfrm>
            <a:off x="0" y="5637639"/>
            <a:ext cx="8877300" cy="461665"/>
          </a:xfrm>
          <a:prstGeom prst="rect">
            <a:avLst/>
          </a:prstGeom>
          <a:noFill/>
        </p:spPr>
        <p:txBody>
          <a:bodyPr wrap="square">
            <a:spAutoFit/>
          </a:bodyPr>
          <a:lstStyle/>
          <a:p>
            <a:r>
              <a:rPr lang="en-US" sz="2400" b="1" i="0" dirty="0">
                <a:solidFill>
                  <a:schemeClr val="bg1"/>
                </a:solidFill>
                <a:effectLst/>
                <a:latin typeface="BentonSansRegular"/>
              </a:rPr>
              <a:t>CV_DEFER_MODE = ABAP_TRUE</a:t>
            </a:r>
            <a:r>
              <a:rPr lang="en-US" sz="2400" b="0" i="0" dirty="0">
                <a:solidFill>
                  <a:schemeClr val="bg1"/>
                </a:solidFill>
                <a:effectLst/>
                <a:latin typeface="BentonSansRegular"/>
              </a:rPr>
              <a:t>.</a:t>
            </a:r>
            <a:endParaRPr lang="en-US" sz="2400" dirty="0">
              <a:solidFill>
                <a:schemeClr val="bg1"/>
              </a:solidFill>
            </a:endParaRPr>
          </a:p>
        </p:txBody>
      </p:sp>
    </p:spTree>
    <p:extLst>
      <p:ext uri="{BB962C8B-B14F-4D97-AF65-F5344CB8AC3E}">
        <p14:creationId xmlns:p14="http://schemas.microsoft.com/office/powerpoint/2010/main" val="1662691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D039-23D8-7EFF-3399-9DAF91E293A7}"/>
              </a:ext>
            </a:extLst>
          </p:cNvPr>
          <p:cNvSpPr>
            <a:spLocks noGrp="1"/>
          </p:cNvSpPr>
          <p:nvPr>
            <p:ph type="title"/>
          </p:nvPr>
        </p:nvSpPr>
        <p:spPr>
          <a:xfrm>
            <a:off x="238125" y="-41276"/>
            <a:ext cx="10515600" cy="1008063"/>
          </a:xfrm>
        </p:spPr>
        <p:txBody>
          <a:bodyPr anchor="ctr">
            <a:normAutofit/>
          </a:bodyPr>
          <a:lstStyle/>
          <a:p>
            <a:r>
              <a:rPr lang="en-US" dirty="0"/>
              <a:t>$batch - defer mode</a:t>
            </a:r>
          </a:p>
        </p:txBody>
      </p:sp>
      <p:sp>
        <p:nvSpPr>
          <p:cNvPr id="12" name="TextBox 11">
            <a:extLst>
              <a:ext uri="{FF2B5EF4-FFF2-40B4-BE49-F238E27FC236}">
                <a16:creationId xmlns:a16="http://schemas.microsoft.com/office/drawing/2014/main" id="{AA03ACD2-A7B2-168C-302D-FEBB426491E7}"/>
              </a:ext>
            </a:extLst>
          </p:cNvPr>
          <p:cNvSpPr txBox="1"/>
          <p:nvPr/>
        </p:nvSpPr>
        <p:spPr>
          <a:xfrm>
            <a:off x="99452" y="5513814"/>
            <a:ext cx="8877300" cy="461665"/>
          </a:xfrm>
          <a:prstGeom prst="rect">
            <a:avLst/>
          </a:prstGeom>
          <a:noFill/>
        </p:spPr>
        <p:txBody>
          <a:bodyPr wrap="square">
            <a:spAutoFit/>
          </a:bodyPr>
          <a:lstStyle/>
          <a:p>
            <a:r>
              <a:rPr lang="en-US" sz="2400" dirty="0">
                <a:solidFill>
                  <a:schemeClr val="bg1"/>
                </a:solidFill>
              </a:rPr>
              <a:t>Show in system</a:t>
            </a:r>
          </a:p>
        </p:txBody>
      </p:sp>
      <p:pic>
        <p:nvPicPr>
          <p:cNvPr id="4" name="Picture 3">
            <a:extLst>
              <a:ext uri="{FF2B5EF4-FFF2-40B4-BE49-F238E27FC236}">
                <a16:creationId xmlns:a16="http://schemas.microsoft.com/office/drawing/2014/main" id="{FC7CBA3D-5BBB-0D69-9527-1A54B5CF7447}"/>
              </a:ext>
            </a:extLst>
          </p:cNvPr>
          <p:cNvPicPr>
            <a:picLocks noChangeAspect="1"/>
          </p:cNvPicPr>
          <p:nvPr/>
        </p:nvPicPr>
        <p:blipFill>
          <a:blip r:embed="rId2"/>
          <a:stretch>
            <a:fillRect/>
          </a:stretch>
        </p:blipFill>
        <p:spPr>
          <a:xfrm>
            <a:off x="198906" y="750811"/>
            <a:ext cx="8678393" cy="4556278"/>
          </a:xfrm>
          <a:prstGeom prst="rect">
            <a:avLst/>
          </a:prstGeom>
        </p:spPr>
      </p:pic>
    </p:spTree>
    <p:extLst>
      <p:ext uri="{BB962C8B-B14F-4D97-AF65-F5344CB8AC3E}">
        <p14:creationId xmlns:p14="http://schemas.microsoft.com/office/powerpoint/2010/main" val="2760555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70E3A-D134-8B5E-D685-C6DECFCE2CE6}"/>
              </a:ext>
            </a:extLst>
          </p:cNvPr>
          <p:cNvSpPr>
            <a:spLocks noGrp="1"/>
          </p:cNvSpPr>
          <p:nvPr>
            <p:ph type="title"/>
          </p:nvPr>
        </p:nvSpPr>
        <p:spPr/>
        <p:txBody>
          <a:bodyPr/>
          <a:lstStyle/>
          <a:p>
            <a:r>
              <a:rPr lang="en-US" dirty="0"/>
              <a:t>$batch - defer mode</a:t>
            </a:r>
          </a:p>
        </p:txBody>
      </p:sp>
      <p:sp>
        <p:nvSpPr>
          <p:cNvPr id="3" name="Content Placeholder 2">
            <a:extLst>
              <a:ext uri="{FF2B5EF4-FFF2-40B4-BE49-F238E27FC236}">
                <a16:creationId xmlns:a16="http://schemas.microsoft.com/office/drawing/2014/main" id="{4E775E5E-5532-1DDF-9B24-326ABF649C43}"/>
              </a:ext>
            </a:extLst>
          </p:cNvPr>
          <p:cNvSpPr>
            <a:spLocks noGrp="1"/>
          </p:cNvSpPr>
          <p:nvPr>
            <p:ph idx="1"/>
          </p:nvPr>
        </p:nvSpPr>
        <p:spPr>
          <a:xfrm>
            <a:off x="100012" y="1144588"/>
            <a:ext cx="11420475" cy="4351338"/>
          </a:xfrm>
        </p:spPr>
        <p:txBody>
          <a:bodyPr/>
          <a:lstStyle/>
          <a:p>
            <a:r>
              <a:rPr lang="en-US" dirty="0"/>
              <a:t>CHANGESET_BEGIN  :- Set the defer mode = ‘X’ . This is an indicator that backend data provider is able to handle more than one operations at once.</a:t>
            </a:r>
          </a:p>
          <a:p>
            <a:r>
              <a:rPr lang="en-US" dirty="0"/>
              <a:t>CHANGESET_PROCESS  :- The backend data provider will process multiple operations using a new method. Ensure no commit is called within the LUW to respect ALL or Nothing principle.</a:t>
            </a:r>
          </a:p>
          <a:p>
            <a:r>
              <a:rPr lang="en-US" dirty="0"/>
              <a:t>CHANGESET_END:-  At the end of change set, method is called. The framework issues a commit work to           perform the database updates here.</a:t>
            </a:r>
          </a:p>
        </p:txBody>
      </p:sp>
    </p:spTree>
    <p:extLst>
      <p:ext uri="{BB962C8B-B14F-4D97-AF65-F5344CB8AC3E}">
        <p14:creationId xmlns:p14="http://schemas.microsoft.com/office/powerpoint/2010/main" val="18684129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286CF9-B811-86C3-3ADE-5A5D83F6190B}"/>
              </a:ext>
            </a:extLst>
          </p:cNvPr>
          <p:cNvSpPr txBox="1"/>
          <p:nvPr/>
        </p:nvSpPr>
        <p:spPr>
          <a:xfrm>
            <a:off x="1752600" y="1373743"/>
            <a:ext cx="7562850" cy="2246769"/>
          </a:xfrm>
          <a:prstGeom prst="rect">
            <a:avLst/>
          </a:prstGeom>
          <a:noFill/>
        </p:spPr>
        <p:txBody>
          <a:bodyPr wrap="square">
            <a:spAutoFit/>
          </a:bodyPr>
          <a:lstStyle/>
          <a:p>
            <a:r>
              <a:rPr lang="en-US" sz="2000" dirty="0">
                <a:solidFill>
                  <a:schemeClr val="bg1"/>
                </a:solidFill>
              </a:rPr>
              <a:t>Correction :- </a:t>
            </a:r>
          </a:p>
          <a:p>
            <a:endParaRPr lang="en-US" sz="2000" dirty="0">
              <a:solidFill>
                <a:schemeClr val="bg1"/>
              </a:solidFill>
            </a:endParaRPr>
          </a:p>
          <a:p>
            <a:r>
              <a:rPr lang="en-US" sz="2000" dirty="0">
                <a:solidFill>
                  <a:schemeClr val="bg1"/>
                </a:solidFill>
              </a:rPr>
              <a:t>If you make defer mode = ‘X’  it will not call DELETE_ENTITY, MODIFY_ENTITY, UPDATE_ENTITY and CREATE_ENTITY methods</a:t>
            </a:r>
          </a:p>
          <a:p>
            <a:endParaRPr lang="en-US" sz="2000" dirty="0">
              <a:solidFill>
                <a:schemeClr val="bg1"/>
              </a:solidFill>
            </a:endParaRPr>
          </a:p>
          <a:p>
            <a:r>
              <a:rPr lang="en-US" sz="2000" dirty="0">
                <a:solidFill>
                  <a:schemeClr val="bg1"/>
                </a:solidFill>
              </a:rPr>
              <a:t>GET_ENTITY any way not triggered by change set </a:t>
            </a:r>
          </a:p>
        </p:txBody>
      </p:sp>
    </p:spTree>
    <p:extLst>
      <p:ext uri="{BB962C8B-B14F-4D97-AF65-F5344CB8AC3E}">
        <p14:creationId xmlns:p14="http://schemas.microsoft.com/office/powerpoint/2010/main" val="30692716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4509-70B7-1727-9CFF-989824B843B3}"/>
              </a:ext>
            </a:extLst>
          </p:cNvPr>
          <p:cNvSpPr>
            <a:spLocks noGrp="1"/>
          </p:cNvSpPr>
          <p:nvPr>
            <p:ph type="title"/>
          </p:nvPr>
        </p:nvSpPr>
        <p:spPr/>
        <p:txBody>
          <a:bodyPr/>
          <a:lstStyle/>
          <a:p>
            <a:r>
              <a:rPr lang="en-US" dirty="0"/>
              <a:t>Performance</a:t>
            </a:r>
          </a:p>
        </p:txBody>
      </p:sp>
      <p:sp>
        <p:nvSpPr>
          <p:cNvPr id="3" name="Content Placeholder 2">
            <a:extLst>
              <a:ext uri="{FF2B5EF4-FFF2-40B4-BE49-F238E27FC236}">
                <a16:creationId xmlns:a16="http://schemas.microsoft.com/office/drawing/2014/main" id="{B9F51A20-484A-4317-C71F-E711A7C0E6DF}"/>
              </a:ext>
            </a:extLst>
          </p:cNvPr>
          <p:cNvSpPr>
            <a:spLocks noGrp="1"/>
          </p:cNvSpPr>
          <p:nvPr>
            <p:ph idx="1"/>
          </p:nvPr>
        </p:nvSpPr>
        <p:spPr>
          <a:xfrm>
            <a:off x="171450" y="1221978"/>
            <a:ext cx="10515600" cy="4414044"/>
          </a:xfrm>
        </p:spPr>
        <p:txBody>
          <a:bodyPr>
            <a:normAutofit/>
          </a:bodyPr>
          <a:lstStyle/>
          <a:p>
            <a:r>
              <a:rPr lang="en-US" sz="2400" dirty="0"/>
              <a:t>Do use $batch to send the data of several requests in a single HTTP request from the client to the SAP Gateway server for entity types that </a:t>
            </a:r>
            <a:r>
              <a:rPr lang="en-US" sz="2400" u="sng" dirty="0"/>
              <a:t>are not associated</a:t>
            </a:r>
            <a:r>
              <a:rPr lang="en-US" sz="2400" dirty="0"/>
              <a:t>:</a:t>
            </a:r>
          </a:p>
          <a:p>
            <a:endParaRPr lang="en-US" sz="2400" dirty="0"/>
          </a:p>
          <a:p>
            <a:pPr lvl="1"/>
            <a:r>
              <a:rPr lang="en-US" sz="2000" dirty="0"/>
              <a:t>Do use parallel calls in case of two Read calls or two Update calls with multiple atomic units of work (different change sets). As an alternative to two parallel calls, you can consider using $batch.</a:t>
            </a:r>
          </a:p>
          <a:p>
            <a:pPr lvl="1"/>
            <a:endParaRPr lang="en-US" sz="2000" dirty="0"/>
          </a:p>
          <a:p>
            <a:pPr lvl="1"/>
            <a:endParaRPr lang="en-US" sz="2000" dirty="0"/>
          </a:p>
          <a:p>
            <a:pPr lvl="1"/>
            <a:r>
              <a:rPr lang="en-US" sz="2000" dirty="0"/>
              <a:t>Do use $batch in case of more than two calls without associated entity types (do not make too many client – SAP Gateway server roundtrips).</a:t>
            </a:r>
          </a:p>
          <a:p>
            <a:endParaRPr lang="en-US" dirty="0"/>
          </a:p>
        </p:txBody>
      </p:sp>
    </p:spTree>
    <p:extLst>
      <p:ext uri="{BB962C8B-B14F-4D97-AF65-F5344CB8AC3E}">
        <p14:creationId xmlns:p14="http://schemas.microsoft.com/office/powerpoint/2010/main" val="906148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4509-70B7-1727-9CFF-989824B843B3}"/>
              </a:ext>
            </a:extLst>
          </p:cNvPr>
          <p:cNvSpPr>
            <a:spLocks noGrp="1"/>
          </p:cNvSpPr>
          <p:nvPr>
            <p:ph type="title"/>
          </p:nvPr>
        </p:nvSpPr>
        <p:spPr>
          <a:xfrm>
            <a:off x="838200" y="136526"/>
            <a:ext cx="9725025" cy="939800"/>
          </a:xfrm>
        </p:spPr>
        <p:txBody>
          <a:bodyPr/>
          <a:lstStyle/>
          <a:p>
            <a:r>
              <a:rPr lang="en-US" dirty="0"/>
              <a:t>Performance optimizations and considerations</a:t>
            </a:r>
          </a:p>
        </p:txBody>
      </p:sp>
      <p:sp>
        <p:nvSpPr>
          <p:cNvPr id="3" name="Content Placeholder 2">
            <a:extLst>
              <a:ext uri="{FF2B5EF4-FFF2-40B4-BE49-F238E27FC236}">
                <a16:creationId xmlns:a16="http://schemas.microsoft.com/office/drawing/2014/main" id="{B9F51A20-484A-4317-C71F-E711A7C0E6DF}"/>
              </a:ext>
            </a:extLst>
          </p:cNvPr>
          <p:cNvSpPr>
            <a:spLocks noGrp="1"/>
          </p:cNvSpPr>
          <p:nvPr>
            <p:ph idx="1"/>
          </p:nvPr>
        </p:nvSpPr>
        <p:spPr>
          <a:xfrm>
            <a:off x="247650" y="1253331"/>
            <a:ext cx="9305925" cy="6157119"/>
          </a:xfrm>
        </p:spPr>
        <p:txBody>
          <a:bodyPr>
            <a:normAutofit/>
          </a:bodyPr>
          <a:lstStyle/>
          <a:p>
            <a:r>
              <a:rPr lang="en-US" sz="2400" dirty="0"/>
              <a:t>$batch reduces the number of </a:t>
            </a:r>
            <a:r>
              <a:rPr lang="en-US" sz="2400" u="sng" dirty="0"/>
              <a:t>roundtrips</a:t>
            </a:r>
            <a:r>
              <a:rPr lang="en-US" sz="2400" dirty="0"/>
              <a:t> between the </a:t>
            </a:r>
            <a:r>
              <a:rPr lang="en-US" sz="2400" u="sng" dirty="0"/>
              <a:t>end-user</a:t>
            </a:r>
            <a:r>
              <a:rPr lang="en-US" sz="2400" dirty="0"/>
              <a:t> and the </a:t>
            </a:r>
            <a:r>
              <a:rPr lang="en-US" sz="2400" u="sng" dirty="0"/>
              <a:t>SAP Gateway server</a:t>
            </a:r>
            <a:r>
              <a:rPr lang="en-US" sz="2400" dirty="0"/>
              <a:t>. As a result, network time is reduced.</a:t>
            </a:r>
          </a:p>
          <a:p>
            <a:endParaRPr lang="en-US" sz="2400" dirty="0"/>
          </a:p>
          <a:p>
            <a:r>
              <a:rPr lang="en-US" sz="2400" dirty="0"/>
              <a:t>$batch reduces the number of </a:t>
            </a:r>
            <a:r>
              <a:rPr lang="en-US" sz="2400" u="sng" dirty="0"/>
              <a:t>roundtrips</a:t>
            </a:r>
            <a:r>
              <a:rPr lang="en-US" sz="2400" dirty="0"/>
              <a:t> from the </a:t>
            </a:r>
            <a:r>
              <a:rPr lang="en-US" sz="2400" u="sng" dirty="0"/>
              <a:t>SAP Gateway server</a:t>
            </a:r>
            <a:r>
              <a:rPr lang="en-US" sz="2400" dirty="0"/>
              <a:t> to the </a:t>
            </a:r>
            <a:r>
              <a:rPr lang="en-US" sz="2400" u="sng" dirty="0"/>
              <a:t>SAP Business Suite</a:t>
            </a:r>
            <a:r>
              <a:rPr lang="en-US" sz="2400" dirty="0"/>
              <a:t> to one in case of Update calls with a single atomic unit of work.</a:t>
            </a:r>
          </a:p>
          <a:p>
            <a:endParaRPr lang="en-US" sz="2400" dirty="0"/>
          </a:p>
          <a:p>
            <a:r>
              <a:rPr lang="en-US" sz="2400" dirty="0"/>
              <a:t> $batch reduces SAP Gateway server response time and the consumption of resources.</a:t>
            </a:r>
          </a:p>
          <a:p>
            <a:endParaRPr lang="en-US" sz="2400" dirty="0"/>
          </a:p>
          <a:p>
            <a:r>
              <a:rPr lang="en-US" sz="2400" dirty="0"/>
              <a:t>$batch reduces CPU time of the SAP Business Suite in case of Update calls with a single atomic unit of work.</a:t>
            </a:r>
          </a:p>
        </p:txBody>
      </p:sp>
    </p:spTree>
    <p:extLst>
      <p:ext uri="{BB962C8B-B14F-4D97-AF65-F5344CB8AC3E}">
        <p14:creationId xmlns:p14="http://schemas.microsoft.com/office/powerpoint/2010/main" val="2669753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4509-70B7-1727-9CFF-989824B843B3}"/>
              </a:ext>
            </a:extLst>
          </p:cNvPr>
          <p:cNvSpPr>
            <a:spLocks noGrp="1"/>
          </p:cNvSpPr>
          <p:nvPr>
            <p:ph type="title"/>
          </p:nvPr>
        </p:nvSpPr>
        <p:spPr/>
        <p:txBody>
          <a:bodyPr/>
          <a:lstStyle/>
          <a:p>
            <a:r>
              <a:rPr lang="en-US" dirty="0"/>
              <a:t>Performance optimizations and considerations</a:t>
            </a:r>
          </a:p>
        </p:txBody>
      </p:sp>
      <p:sp>
        <p:nvSpPr>
          <p:cNvPr id="3" name="Content Placeholder 2">
            <a:extLst>
              <a:ext uri="{FF2B5EF4-FFF2-40B4-BE49-F238E27FC236}">
                <a16:creationId xmlns:a16="http://schemas.microsoft.com/office/drawing/2014/main" id="{B9F51A20-484A-4317-C71F-E711A7C0E6DF}"/>
              </a:ext>
            </a:extLst>
          </p:cNvPr>
          <p:cNvSpPr>
            <a:spLocks noGrp="1"/>
          </p:cNvSpPr>
          <p:nvPr>
            <p:ph idx="1"/>
          </p:nvPr>
        </p:nvSpPr>
        <p:spPr>
          <a:xfrm>
            <a:off x="209550" y="1558131"/>
            <a:ext cx="10515600" cy="6157119"/>
          </a:xfrm>
        </p:spPr>
        <p:txBody>
          <a:bodyPr>
            <a:normAutofit/>
          </a:bodyPr>
          <a:lstStyle/>
          <a:p>
            <a:r>
              <a:rPr lang="en-US" sz="2400" dirty="0"/>
              <a:t>Consider the balance between the number of roundtrips and the payload size. A payload size which is too big can affect the network time due to bandwidth constraints.</a:t>
            </a:r>
          </a:p>
          <a:p>
            <a:endParaRPr lang="en-US" sz="2400" dirty="0"/>
          </a:p>
          <a:p>
            <a:endParaRPr lang="en-US" sz="2400" dirty="0"/>
          </a:p>
          <a:p>
            <a:r>
              <a:rPr lang="en-US" sz="2400" dirty="0"/>
              <a:t>Consider using $batch because it can have a negative impact on the response time since SAP Gateway calls SAP Business Suite/s in sequential order (in case of Read calls or Update calls with multiple atomic units of work).</a:t>
            </a:r>
          </a:p>
        </p:txBody>
      </p:sp>
    </p:spTree>
    <p:extLst>
      <p:ext uri="{BB962C8B-B14F-4D97-AF65-F5344CB8AC3E}">
        <p14:creationId xmlns:p14="http://schemas.microsoft.com/office/powerpoint/2010/main" val="874031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6AF7-E655-5EFC-6E27-DADF07732D48}"/>
              </a:ext>
            </a:extLst>
          </p:cNvPr>
          <p:cNvSpPr>
            <a:spLocks noGrp="1"/>
          </p:cNvSpPr>
          <p:nvPr>
            <p:ph type="title"/>
          </p:nvPr>
        </p:nvSpPr>
        <p:spPr>
          <a:xfrm>
            <a:off x="542925" y="431800"/>
            <a:ext cx="10515600" cy="949325"/>
          </a:xfrm>
        </p:spPr>
        <p:txBody>
          <a:bodyPr/>
          <a:lstStyle/>
          <a:p>
            <a:r>
              <a:rPr lang="en-US" sz="2800" dirty="0"/>
              <a:t>The following table can help to choose the required option between $expand, $batch and parallel calls.</a:t>
            </a:r>
          </a:p>
        </p:txBody>
      </p:sp>
      <p:pic>
        <p:nvPicPr>
          <p:cNvPr id="7" name="Content Placeholder 6">
            <a:extLst>
              <a:ext uri="{FF2B5EF4-FFF2-40B4-BE49-F238E27FC236}">
                <a16:creationId xmlns:a16="http://schemas.microsoft.com/office/drawing/2014/main" id="{3A4722B5-85B5-D20A-A65D-AB56C0477AB6}"/>
              </a:ext>
            </a:extLst>
          </p:cNvPr>
          <p:cNvPicPr>
            <a:picLocks noGrp="1" noChangeAspect="1"/>
          </p:cNvPicPr>
          <p:nvPr>
            <p:ph idx="1"/>
          </p:nvPr>
        </p:nvPicPr>
        <p:blipFill>
          <a:blip r:embed="rId2"/>
          <a:stretch>
            <a:fillRect/>
          </a:stretch>
        </p:blipFill>
        <p:spPr>
          <a:xfrm>
            <a:off x="337786" y="1862795"/>
            <a:ext cx="8532523" cy="3765845"/>
          </a:xfrm>
        </p:spPr>
      </p:pic>
    </p:spTree>
    <p:extLst>
      <p:ext uri="{BB962C8B-B14F-4D97-AF65-F5344CB8AC3E}">
        <p14:creationId xmlns:p14="http://schemas.microsoft.com/office/powerpoint/2010/main" val="34446751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OData  Query Option :- </a:t>
            </a:r>
          </a:p>
          <a:p>
            <a:r>
              <a:rPr lang="en-US" sz="3600" b="1" dirty="0">
                <a:solidFill>
                  <a:schemeClr val="bg1"/>
                </a:solidFill>
              </a:rPr>
              <a:t>        $</a:t>
            </a:r>
            <a:r>
              <a:rPr lang="en-US" sz="3600" b="1" dirty="0" err="1">
                <a:solidFill>
                  <a:schemeClr val="bg1"/>
                </a:solidFill>
              </a:rPr>
              <a:t>skiptoken</a:t>
            </a:r>
            <a:endParaRPr lang="en-US" sz="3600" b="1" dirty="0">
              <a:solidFill>
                <a:schemeClr val="bg1"/>
              </a:solidFill>
            </a:endParaRP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7792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585B-7195-CE45-8422-FDA49A909D87}"/>
              </a:ext>
            </a:extLst>
          </p:cNvPr>
          <p:cNvSpPr>
            <a:spLocks noGrp="1"/>
          </p:cNvSpPr>
          <p:nvPr>
            <p:ph type="title"/>
          </p:nvPr>
        </p:nvSpPr>
        <p:spPr/>
        <p:txBody>
          <a:bodyPr/>
          <a:lstStyle/>
          <a:p>
            <a:r>
              <a:rPr lang="en-US" dirty="0"/>
              <a:t>Statelessness</a:t>
            </a:r>
          </a:p>
        </p:txBody>
      </p:sp>
      <p:sp>
        <p:nvSpPr>
          <p:cNvPr id="3" name="Content Placeholder 2">
            <a:extLst>
              <a:ext uri="{FF2B5EF4-FFF2-40B4-BE49-F238E27FC236}">
                <a16:creationId xmlns:a16="http://schemas.microsoft.com/office/drawing/2014/main" id="{88355709-5A30-AEB9-9655-EE49DEEA5A44}"/>
              </a:ext>
            </a:extLst>
          </p:cNvPr>
          <p:cNvSpPr>
            <a:spLocks noGrp="1"/>
          </p:cNvSpPr>
          <p:nvPr>
            <p:ph idx="1"/>
          </p:nvPr>
        </p:nvSpPr>
        <p:spPr>
          <a:xfrm>
            <a:off x="504825" y="1522344"/>
            <a:ext cx="10515600" cy="4351338"/>
          </a:xfrm>
        </p:spPr>
        <p:txBody>
          <a:bodyPr/>
          <a:lstStyle/>
          <a:p>
            <a:r>
              <a:rPr lang="en-US" dirty="0"/>
              <a:t>In REST architecture, statelessness refers to a communication method in which the server completes every client request independently of all previous requests.</a:t>
            </a:r>
          </a:p>
        </p:txBody>
      </p:sp>
      <p:grpSp>
        <p:nvGrpSpPr>
          <p:cNvPr id="4" name="Group 3">
            <a:extLst>
              <a:ext uri="{FF2B5EF4-FFF2-40B4-BE49-F238E27FC236}">
                <a16:creationId xmlns:a16="http://schemas.microsoft.com/office/drawing/2014/main" id="{D3FC68A0-8BA5-0AA1-7E81-076CD1DA2DC3}"/>
              </a:ext>
            </a:extLst>
          </p:cNvPr>
          <p:cNvGrpSpPr/>
          <p:nvPr/>
        </p:nvGrpSpPr>
        <p:grpSpPr>
          <a:xfrm>
            <a:off x="504825" y="3751907"/>
            <a:ext cx="8591550" cy="2576809"/>
            <a:chOff x="542925" y="3693261"/>
            <a:chExt cx="8591550" cy="2576809"/>
          </a:xfrm>
        </p:grpSpPr>
        <p:grpSp>
          <p:nvGrpSpPr>
            <p:cNvPr id="5" name="Group 4">
              <a:extLst>
                <a:ext uri="{FF2B5EF4-FFF2-40B4-BE49-F238E27FC236}">
                  <a16:creationId xmlns:a16="http://schemas.microsoft.com/office/drawing/2014/main" id="{F801A876-14C3-366D-1BD7-34976D7D7B8F}"/>
                </a:ext>
              </a:extLst>
            </p:cNvPr>
            <p:cNvGrpSpPr/>
            <p:nvPr/>
          </p:nvGrpSpPr>
          <p:grpSpPr>
            <a:xfrm>
              <a:off x="542925" y="4200525"/>
              <a:ext cx="8058150" cy="1676400"/>
              <a:chOff x="1133475" y="4152900"/>
              <a:chExt cx="6524625" cy="1295400"/>
            </a:xfrm>
          </p:grpSpPr>
          <p:grpSp>
            <p:nvGrpSpPr>
              <p:cNvPr id="11" name="Group 10">
                <a:extLst>
                  <a:ext uri="{FF2B5EF4-FFF2-40B4-BE49-F238E27FC236}">
                    <a16:creationId xmlns:a16="http://schemas.microsoft.com/office/drawing/2014/main" id="{C3EAC28F-F41E-26F4-3334-A1066389338D}"/>
                  </a:ext>
                </a:extLst>
              </p:cNvPr>
              <p:cNvGrpSpPr/>
              <p:nvPr/>
            </p:nvGrpSpPr>
            <p:grpSpPr>
              <a:xfrm>
                <a:off x="1133475" y="4152900"/>
                <a:ext cx="6524625" cy="1295400"/>
                <a:chOff x="1133475" y="4152900"/>
                <a:chExt cx="6524625" cy="1295400"/>
              </a:xfrm>
            </p:grpSpPr>
            <p:pic>
              <p:nvPicPr>
                <p:cNvPr id="16" name="Graphic 15" descr="Monitor with solid fill">
                  <a:extLst>
                    <a:ext uri="{FF2B5EF4-FFF2-40B4-BE49-F238E27FC236}">
                      <a16:creationId xmlns:a16="http://schemas.microsoft.com/office/drawing/2014/main" id="{556B0CD0-6268-EA18-FBFA-F9434C69F1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860F3032-CAC8-80A7-3200-D2F23F09895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pic>
              <p:nvPicPr>
                <p:cNvPr id="18" name="Graphic 17" descr="Syncing cloud with solid fill">
                  <a:extLst>
                    <a:ext uri="{FF2B5EF4-FFF2-40B4-BE49-F238E27FC236}">
                      <a16:creationId xmlns:a16="http://schemas.microsoft.com/office/drawing/2014/main" id="{A5DCBDB0-615E-0FA0-0830-6CF3D6D233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2CD54DA7-932A-D766-F8B0-B5E6317461E6}"/>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1AA98B63-1639-9E36-F0EA-C004BCF450C4}"/>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631F0C06-04B5-450D-7242-52E8D3F25F5A}"/>
                  </a:ext>
                </a:extLst>
              </p:cNvPr>
              <p:cNvSpPr/>
              <p:nvPr/>
            </p:nvSpPr>
            <p:spPr>
              <a:xfrm>
                <a:off x="5091113" y="4524375"/>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0C524450-A823-C645-D5AC-75F8E51DB96B}"/>
                  </a:ext>
                </a:extLst>
              </p:cNvPr>
              <p:cNvSpPr/>
              <p:nvPr/>
            </p:nvSpPr>
            <p:spPr>
              <a:xfrm flipH="1">
                <a:off x="5053014" y="4872037"/>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8F7239BF-D910-BA1F-89C2-BE4521E6F78F}"/>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BC1875E3-F6A6-5B77-784E-005F9005143B}"/>
                </a:ext>
              </a:extLst>
            </p:cNvPr>
            <p:cNvSpPr txBox="1"/>
            <p:nvPr/>
          </p:nvSpPr>
          <p:spPr>
            <a:xfrm>
              <a:off x="3998851" y="3708162"/>
              <a:ext cx="828675" cy="369332"/>
            </a:xfrm>
            <a:prstGeom prst="rect">
              <a:avLst/>
            </a:prstGeom>
            <a:noFill/>
          </p:spPr>
          <p:txBody>
            <a:bodyPr wrap="square" rtlCol="0">
              <a:spAutoFit/>
            </a:bodyPr>
            <a:lstStyle/>
            <a:p>
              <a:r>
                <a:rPr lang="en-US" b="1" dirty="0">
                  <a:solidFill>
                    <a:schemeClr val="bg1"/>
                  </a:solidFill>
                </a:rPr>
                <a:t>API</a:t>
              </a:r>
            </a:p>
          </p:txBody>
        </p:sp>
        <p:sp>
          <p:nvSpPr>
            <p:cNvPr id="8" name="TextBox 7">
              <a:extLst>
                <a:ext uri="{FF2B5EF4-FFF2-40B4-BE49-F238E27FC236}">
                  <a16:creationId xmlns:a16="http://schemas.microsoft.com/office/drawing/2014/main" id="{8F38B599-D16C-585E-530D-F2BF12ECF6D5}"/>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CEAEBB1A-A971-07A6-68E4-0C2286DC881A}"/>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5A5F775D-E6B2-64F5-5FFD-16018D83807E}"/>
                </a:ext>
              </a:extLst>
            </p:cNvPr>
            <p:cNvSpPr txBox="1"/>
            <p:nvPr/>
          </p:nvSpPr>
          <p:spPr>
            <a:xfrm>
              <a:off x="7189428" y="5876925"/>
              <a:ext cx="1724025" cy="369332"/>
            </a:xfrm>
            <a:prstGeom prst="rect">
              <a:avLst/>
            </a:prstGeom>
            <a:noFill/>
          </p:spPr>
          <p:txBody>
            <a:bodyPr wrap="square" rtlCol="0">
              <a:spAutoFit/>
            </a:bodyPr>
            <a:lstStyle/>
            <a:p>
              <a:r>
                <a:rPr lang="en-US" b="1" dirty="0">
                  <a:solidFill>
                    <a:schemeClr val="bg1"/>
                  </a:solidFill>
                </a:rPr>
                <a:t>Resources</a:t>
              </a:r>
            </a:p>
          </p:txBody>
        </p:sp>
      </p:grpSp>
    </p:spTree>
    <p:extLst>
      <p:ext uri="{BB962C8B-B14F-4D97-AF65-F5344CB8AC3E}">
        <p14:creationId xmlns:p14="http://schemas.microsoft.com/office/powerpoint/2010/main" val="22301908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Function Import</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41884749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38BF-7563-9A20-BDA1-A834A9A0AF16}"/>
              </a:ext>
            </a:extLst>
          </p:cNvPr>
          <p:cNvSpPr>
            <a:spLocks noGrp="1"/>
          </p:cNvSpPr>
          <p:nvPr>
            <p:ph type="title"/>
          </p:nvPr>
        </p:nvSpPr>
        <p:spPr/>
        <p:txBody>
          <a:bodyPr/>
          <a:lstStyle/>
          <a:p>
            <a:r>
              <a:rPr lang="en-US" dirty="0"/>
              <a:t>Function Import</a:t>
            </a:r>
          </a:p>
        </p:txBody>
      </p:sp>
      <p:sp>
        <p:nvSpPr>
          <p:cNvPr id="3" name="Content Placeholder 2">
            <a:extLst>
              <a:ext uri="{FF2B5EF4-FFF2-40B4-BE49-F238E27FC236}">
                <a16:creationId xmlns:a16="http://schemas.microsoft.com/office/drawing/2014/main" id="{04ACEC31-DCB2-CCC5-08F8-C80E7C0FEAB9}"/>
              </a:ext>
            </a:extLst>
          </p:cNvPr>
          <p:cNvSpPr>
            <a:spLocks noGrp="1"/>
          </p:cNvSpPr>
          <p:nvPr>
            <p:ph idx="1"/>
          </p:nvPr>
        </p:nvSpPr>
        <p:spPr>
          <a:xfrm>
            <a:off x="361950" y="1606550"/>
            <a:ext cx="10515600" cy="4351338"/>
          </a:xfrm>
        </p:spPr>
        <p:txBody>
          <a:bodyPr/>
          <a:lstStyle/>
          <a:p>
            <a:r>
              <a:rPr lang="en-US" dirty="0"/>
              <a:t>Anything that cannot be mapped to the standard CRUD operations we do through function import</a:t>
            </a:r>
          </a:p>
          <a:p>
            <a:r>
              <a:rPr lang="en-US" dirty="0"/>
              <a:t>Function imports may be used for operations other than CRUD, such as Approve, Reject, Reserve, and Cancel.</a:t>
            </a:r>
          </a:p>
          <a:p>
            <a:r>
              <a:rPr lang="en-US" dirty="0"/>
              <a:t>For example :-</a:t>
            </a:r>
          </a:p>
          <a:p>
            <a:pPr lvl="1"/>
            <a:r>
              <a:rPr lang="en-US" dirty="0"/>
              <a:t>Confirm Work Item</a:t>
            </a:r>
          </a:p>
          <a:p>
            <a:pPr lvl="1"/>
            <a:r>
              <a:rPr lang="en-US" dirty="0"/>
              <a:t>Check Flight Availability</a:t>
            </a:r>
          </a:p>
          <a:p>
            <a:pPr lvl="1"/>
            <a:r>
              <a:rPr lang="en-US" dirty="0"/>
              <a:t>Get sales order status count</a:t>
            </a:r>
          </a:p>
          <a:p>
            <a:pPr lvl="1"/>
            <a:r>
              <a:rPr lang="en-US" dirty="0"/>
              <a:t>Release, Approve PO/SO</a:t>
            </a:r>
          </a:p>
          <a:p>
            <a:pPr marL="0" indent="0">
              <a:buNone/>
            </a:pPr>
            <a:endParaRPr lang="en-US" dirty="0"/>
          </a:p>
        </p:txBody>
      </p:sp>
    </p:spTree>
    <p:extLst>
      <p:ext uri="{BB962C8B-B14F-4D97-AF65-F5344CB8AC3E}">
        <p14:creationId xmlns:p14="http://schemas.microsoft.com/office/powerpoint/2010/main" val="6852802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130C-FF5C-46DA-AD72-0BB1A5712C01}"/>
              </a:ext>
            </a:extLst>
          </p:cNvPr>
          <p:cNvSpPr>
            <a:spLocks noGrp="1"/>
          </p:cNvSpPr>
          <p:nvPr>
            <p:ph type="title"/>
          </p:nvPr>
        </p:nvSpPr>
        <p:spPr/>
        <p:txBody>
          <a:bodyPr/>
          <a:lstStyle/>
          <a:p>
            <a:r>
              <a:rPr lang="en-US" dirty="0"/>
              <a:t>Practice in the system</a:t>
            </a:r>
          </a:p>
        </p:txBody>
      </p:sp>
      <p:pic>
        <p:nvPicPr>
          <p:cNvPr id="6" name="Picture 5" descr="Child typing on keyboard">
            <a:extLst>
              <a:ext uri="{FF2B5EF4-FFF2-40B4-BE49-F238E27FC236}">
                <a16:creationId xmlns:a16="http://schemas.microsoft.com/office/drawing/2014/main" id="{A51A98EC-19C6-475F-BA9E-9388D16D0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46" y="3142200"/>
            <a:ext cx="4930103" cy="3286735"/>
          </a:xfrm>
          <a:prstGeom prst="rect">
            <a:avLst/>
          </a:prstGeom>
        </p:spPr>
      </p:pic>
    </p:spTree>
    <p:extLst>
      <p:ext uri="{BB962C8B-B14F-4D97-AF65-F5344CB8AC3E}">
        <p14:creationId xmlns:p14="http://schemas.microsoft.com/office/powerpoint/2010/main" val="42941169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D775-8F65-083C-B186-112FD2442DF4}"/>
              </a:ext>
            </a:extLst>
          </p:cNvPr>
          <p:cNvSpPr>
            <a:spLocks noGrp="1"/>
          </p:cNvSpPr>
          <p:nvPr>
            <p:ph type="title"/>
          </p:nvPr>
        </p:nvSpPr>
        <p:spPr/>
        <p:txBody>
          <a:bodyPr/>
          <a:lstStyle/>
          <a:p>
            <a:br>
              <a:rPr lang="en-US" dirty="0"/>
            </a:br>
            <a:r>
              <a:rPr lang="en-US" dirty="0"/>
              <a:t>Function Import	</a:t>
            </a:r>
            <a:br>
              <a:rPr lang="en-US" dirty="0"/>
            </a:br>
            <a:endParaRPr lang="en-US" dirty="0"/>
          </a:p>
        </p:txBody>
      </p:sp>
      <p:sp>
        <p:nvSpPr>
          <p:cNvPr id="3" name="Content Placeholder 2">
            <a:extLst>
              <a:ext uri="{FF2B5EF4-FFF2-40B4-BE49-F238E27FC236}">
                <a16:creationId xmlns:a16="http://schemas.microsoft.com/office/drawing/2014/main" id="{99D05ED8-F83D-7FE8-E780-41196EE7C6A4}"/>
              </a:ext>
            </a:extLst>
          </p:cNvPr>
          <p:cNvSpPr>
            <a:spLocks noGrp="1"/>
          </p:cNvSpPr>
          <p:nvPr>
            <p:ph idx="1"/>
          </p:nvPr>
        </p:nvSpPr>
        <p:spPr>
          <a:xfrm>
            <a:off x="152400" y="1253331"/>
            <a:ext cx="9172575" cy="4585494"/>
          </a:xfrm>
        </p:spPr>
        <p:txBody>
          <a:bodyPr>
            <a:normAutofit/>
          </a:bodyPr>
          <a:lstStyle/>
          <a:p>
            <a:r>
              <a:rPr lang="en-US" sz="2400" dirty="0"/>
              <a:t>Don't use HTTP method name (such as GET as prefix, suffix or infix). For example, </a:t>
            </a:r>
            <a:r>
              <a:rPr lang="en-US" sz="2400" dirty="0" err="1"/>
              <a:t>GetProductByRating</a:t>
            </a:r>
            <a:endParaRPr lang="en-US" sz="2400" dirty="0"/>
          </a:p>
          <a:p>
            <a:pPr marL="0" indent="0">
              <a:buNone/>
            </a:pPr>
            <a:r>
              <a:rPr lang="en-US" sz="2400" dirty="0"/>
              <a:t>  Do use </a:t>
            </a:r>
            <a:r>
              <a:rPr lang="en-US" sz="2400" dirty="0" err="1"/>
              <a:t>ProductsByRating</a:t>
            </a:r>
            <a:r>
              <a:rPr lang="en-US" sz="2400" dirty="0"/>
              <a:t>.</a:t>
            </a:r>
          </a:p>
          <a:p>
            <a:endParaRPr lang="en-US" sz="2400" dirty="0"/>
          </a:p>
          <a:p>
            <a:r>
              <a:rPr lang="en-US" sz="2400" dirty="0"/>
              <a:t>Do use appropriate HTTP method. A GET method must have a return type. Post should have parameters.</a:t>
            </a:r>
          </a:p>
          <a:p>
            <a:endParaRPr lang="en-US" sz="2400" dirty="0"/>
          </a:p>
          <a:p>
            <a:r>
              <a:rPr lang="en-US" sz="2400" dirty="0"/>
              <a:t>If you find yourself inventing function imports such as </a:t>
            </a:r>
            <a:r>
              <a:rPr lang="en-US" sz="2400" dirty="0" err="1"/>
              <a:t>CreateX</a:t>
            </a:r>
            <a:r>
              <a:rPr lang="en-US" sz="2400" dirty="0"/>
              <a:t>, </a:t>
            </a:r>
            <a:r>
              <a:rPr lang="en-US" sz="2400" dirty="0" err="1"/>
              <a:t>ReadX</a:t>
            </a:r>
            <a:r>
              <a:rPr lang="en-US" sz="2400" dirty="0"/>
              <a:t>, </a:t>
            </a:r>
            <a:r>
              <a:rPr lang="en-US" sz="2400" dirty="0" err="1"/>
              <a:t>GetX</a:t>
            </a:r>
            <a:r>
              <a:rPr lang="en-US" sz="2400" dirty="0"/>
              <a:t>, </a:t>
            </a:r>
            <a:r>
              <a:rPr lang="en-US" sz="2400" dirty="0" err="1"/>
              <a:t>ChangeX</a:t>
            </a:r>
            <a:r>
              <a:rPr lang="en-US" sz="2400" dirty="0"/>
              <a:t>, </a:t>
            </a:r>
            <a:r>
              <a:rPr lang="en-US" sz="2400" dirty="0" err="1"/>
              <a:t>UpdateX</a:t>
            </a:r>
            <a:r>
              <a:rPr lang="en-US" sz="2400" dirty="0"/>
              <a:t>, or </a:t>
            </a:r>
            <a:r>
              <a:rPr lang="en-US" sz="2400" dirty="0" err="1"/>
              <a:t>DeleteX</a:t>
            </a:r>
            <a:r>
              <a:rPr lang="en-US" sz="2400" dirty="0"/>
              <a:t>, you should make the entity type X part of your model.</a:t>
            </a:r>
          </a:p>
          <a:p>
            <a:endParaRPr lang="en-US" sz="2400" dirty="0"/>
          </a:p>
          <a:p>
            <a:endParaRPr lang="en-US" sz="2400" dirty="0"/>
          </a:p>
        </p:txBody>
      </p:sp>
    </p:spTree>
    <p:extLst>
      <p:ext uri="{BB962C8B-B14F-4D97-AF65-F5344CB8AC3E}">
        <p14:creationId xmlns:p14="http://schemas.microsoft.com/office/powerpoint/2010/main" val="5328887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Media Handling</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30902496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21C7-BBFF-0738-0F26-67F51101B782}"/>
              </a:ext>
            </a:extLst>
          </p:cNvPr>
          <p:cNvSpPr>
            <a:spLocks noGrp="1"/>
          </p:cNvSpPr>
          <p:nvPr>
            <p:ph type="title"/>
          </p:nvPr>
        </p:nvSpPr>
        <p:spPr/>
        <p:txBody>
          <a:bodyPr/>
          <a:lstStyle/>
          <a:p>
            <a:r>
              <a:rPr lang="en-US" sz="4400" b="1" dirty="0">
                <a:solidFill>
                  <a:schemeClr val="bg1"/>
                </a:solidFill>
              </a:rPr>
              <a:t>Media Handling</a:t>
            </a:r>
            <a:br>
              <a:rPr lang="en-US" sz="4400" b="1" dirty="0">
                <a:solidFill>
                  <a:schemeClr val="bg1"/>
                </a:solidFill>
              </a:rPr>
            </a:br>
            <a:endParaRPr lang="en-IN" dirty="0"/>
          </a:p>
        </p:txBody>
      </p:sp>
      <p:sp>
        <p:nvSpPr>
          <p:cNvPr id="3" name="Content Placeholder 2">
            <a:extLst>
              <a:ext uri="{FF2B5EF4-FFF2-40B4-BE49-F238E27FC236}">
                <a16:creationId xmlns:a16="http://schemas.microsoft.com/office/drawing/2014/main" id="{32CE46C0-29F2-CC7B-25E6-83E04727FE86}"/>
              </a:ext>
            </a:extLst>
          </p:cNvPr>
          <p:cNvSpPr>
            <a:spLocks noGrp="1"/>
          </p:cNvSpPr>
          <p:nvPr>
            <p:ph idx="1"/>
          </p:nvPr>
        </p:nvSpPr>
        <p:spPr>
          <a:xfrm>
            <a:off x="695960" y="1253331"/>
            <a:ext cx="10515600" cy="4351338"/>
          </a:xfrm>
        </p:spPr>
        <p:txBody>
          <a:bodyPr>
            <a:normAutofit lnSpcReduction="10000"/>
          </a:bodyPr>
          <a:lstStyle/>
          <a:p>
            <a:r>
              <a:rPr lang="en-US" dirty="0"/>
              <a:t>Image, Audio, Video, PDF, ZIP, Excel Sheet, Text Files</a:t>
            </a:r>
          </a:p>
          <a:p>
            <a:r>
              <a:rPr lang="en-US" dirty="0"/>
              <a:t>The OData Channel provides a generic solution for exposing binary data that is stored in an SAP Business Suite backend system and should be accessible using a media link entry.</a:t>
            </a:r>
          </a:p>
          <a:p>
            <a:r>
              <a:rPr lang="en-US" dirty="0"/>
              <a:t>Based on the media type classification, the OData Service Metadata Document sets the </a:t>
            </a:r>
            <a:r>
              <a:rPr lang="en-US" b="1" dirty="0" err="1"/>
              <a:t>hasStream</a:t>
            </a:r>
            <a:r>
              <a:rPr lang="en-US" dirty="0"/>
              <a:t> to true for the resulting </a:t>
            </a:r>
            <a:r>
              <a:rPr lang="en-US" dirty="0" err="1"/>
              <a:t>EntityType</a:t>
            </a:r>
            <a:r>
              <a:rPr lang="en-US" dirty="0"/>
              <a:t>.</a:t>
            </a:r>
          </a:p>
          <a:p>
            <a:r>
              <a:rPr lang="en-US" dirty="0"/>
              <a:t>The property which contains the source URI is annotated by the application developer by using method SET_AS_CONTENT_TYPE</a:t>
            </a:r>
            <a:endParaRPr lang="en-IN" dirty="0"/>
          </a:p>
        </p:txBody>
      </p:sp>
    </p:spTree>
    <p:extLst>
      <p:ext uri="{BB962C8B-B14F-4D97-AF65-F5344CB8AC3E}">
        <p14:creationId xmlns:p14="http://schemas.microsoft.com/office/powerpoint/2010/main" val="33686525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266A-DE5D-F7DF-22A1-0B97820B2C10}"/>
              </a:ext>
            </a:extLst>
          </p:cNvPr>
          <p:cNvSpPr>
            <a:spLocks noGrp="1"/>
          </p:cNvSpPr>
          <p:nvPr>
            <p:ph type="title"/>
          </p:nvPr>
        </p:nvSpPr>
        <p:spPr/>
        <p:txBody>
          <a:bodyPr/>
          <a:lstStyle/>
          <a:p>
            <a:r>
              <a:rPr lang="en-US"/>
              <a:t>Media Handling</a:t>
            </a:r>
          </a:p>
        </p:txBody>
      </p:sp>
      <p:sp>
        <p:nvSpPr>
          <p:cNvPr id="3" name="Content Placeholder 2">
            <a:extLst>
              <a:ext uri="{FF2B5EF4-FFF2-40B4-BE49-F238E27FC236}">
                <a16:creationId xmlns:a16="http://schemas.microsoft.com/office/drawing/2014/main" id="{9751B4AC-39AD-9851-84B9-0ADF5674730D}"/>
              </a:ext>
            </a:extLst>
          </p:cNvPr>
          <p:cNvSpPr>
            <a:spLocks noGrp="1"/>
          </p:cNvSpPr>
          <p:nvPr>
            <p:ph idx="1"/>
          </p:nvPr>
        </p:nvSpPr>
        <p:spPr/>
        <p:txBody>
          <a:bodyPr/>
          <a:lstStyle/>
          <a:p>
            <a:r>
              <a:rPr lang="en-US" dirty="0"/>
              <a:t>Create Table in SE11</a:t>
            </a:r>
          </a:p>
          <a:p>
            <a:r>
              <a:rPr lang="en-US" dirty="0"/>
              <a:t>Create Media Entity</a:t>
            </a:r>
          </a:p>
          <a:p>
            <a:r>
              <a:rPr lang="en-US" dirty="0"/>
              <a:t>Set the filename  property as a content type in MDC EXT Class</a:t>
            </a:r>
          </a:p>
          <a:p>
            <a:r>
              <a:rPr lang="en-US" dirty="0"/>
              <a:t>Implement </a:t>
            </a:r>
            <a:r>
              <a:rPr lang="en-US" dirty="0" err="1"/>
              <a:t>create_stream</a:t>
            </a:r>
            <a:r>
              <a:rPr lang="en-US" dirty="0"/>
              <a:t>, </a:t>
            </a:r>
            <a:r>
              <a:rPr lang="en-US" dirty="0" err="1"/>
              <a:t>update_stream</a:t>
            </a:r>
            <a:r>
              <a:rPr lang="en-US" dirty="0"/>
              <a:t>, </a:t>
            </a:r>
            <a:r>
              <a:rPr lang="en-US" dirty="0" err="1"/>
              <a:t>delete_stream</a:t>
            </a:r>
            <a:r>
              <a:rPr lang="en-US" dirty="0"/>
              <a:t>, </a:t>
            </a:r>
            <a:r>
              <a:rPr lang="en-US" dirty="0" err="1"/>
              <a:t>get_stream</a:t>
            </a:r>
            <a:endParaRPr lang="en-US" dirty="0"/>
          </a:p>
          <a:p>
            <a:pPr marL="0" indent="0">
              <a:buNone/>
            </a:pP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74AF0F40-2ED6-75D9-9305-40EDAB3BE46B}"/>
              </a:ext>
            </a:extLst>
          </p:cNvPr>
          <p:cNvPicPr>
            <a:picLocks noChangeAspect="1"/>
          </p:cNvPicPr>
          <p:nvPr/>
        </p:nvPicPr>
        <p:blipFill>
          <a:blip r:embed="rId2"/>
          <a:stretch>
            <a:fillRect/>
          </a:stretch>
        </p:blipFill>
        <p:spPr>
          <a:xfrm>
            <a:off x="8305097" y="1977368"/>
            <a:ext cx="3048703" cy="989168"/>
          </a:xfrm>
          <a:prstGeom prst="rect">
            <a:avLst/>
          </a:prstGeom>
        </p:spPr>
      </p:pic>
    </p:spTree>
    <p:extLst>
      <p:ext uri="{BB962C8B-B14F-4D97-AF65-F5344CB8AC3E}">
        <p14:creationId xmlns:p14="http://schemas.microsoft.com/office/powerpoint/2010/main" val="3764682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t="7827" b="7827"/>
          <a:stretch>
            <a:fillRect/>
          </a:stretch>
        </p:blipFill>
        <p:spPr>
          <a:xfrm>
            <a:off x="9746511" y="5377306"/>
            <a:ext cx="2445489" cy="1480694"/>
          </a:xfrm>
        </p:spPr>
      </p:pic>
      <p:graphicFrame>
        <p:nvGraphicFramePr>
          <p:cNvPr id="4" name="Object 3" hidden="1"/>
          <p:cNvGraphicFramePr>
            <a:graphicFrameLocks noChangeAspect="1"/>
          </p:cNvGraphicFramePr>
          <p:nvPr>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2" name="Straight Connector 61"/>
          <p:cNvCxnSpPr/>
          <p:nvPr/>
        </p:nvCxnSpPr>
        <p:spPr>
          <a:xfrm>
            <a:off x="7797800" y="-22578"/>
            <a:ext cx="0" cy="6966857"/>
          </a:xfrm>
          <a:prstGeom prst="line">
            <a:avLst/>
          </a:prstGeom>
          <a:ln w="127000">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351969" y="1913497"/>
            <a:ext cx="5210631" cy="1258327"/>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ETAG &amp; Concurrency Control </a:t>
            </a:r>
          </a:p>
        </p:txBody>
      </p:sp>
      <p:sp>
        <p:nvSpPr>
          <p:cNvPr id="86" name="Content Placeholder 15"/>
          <p:cNvSpPr txBox="1">
            <a:spLocks/>
          </p:cNvSpPr>
          <p:nvPr/>
        </p:nvSpPr>
        <p:spPr>
          <a:xfrm>
            <a:off x="351969" y="681164"/>
            <a:ext cx="7658556" cy="830997"/>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400" cap="none" dirty="0">
                <a:solidFill>
                  <a:schemeClr val="bg1"/>
                </a:solidFill>
              </a:rPr>
              <a:t>OData</a:t>
            </a:r>
            <a:r>
              <a:rPr lang="en-US" sz="5400" dirty="0">
                <a:solidFill>
                  <a:schemeClr val="bg1"/>
                </a:solidFill>
              </a:rPr>
              <a:t> </a:t>
            </a:r>
            <a:r>
              <a:rPr lang="en-US" sz="2800" dirty="0">
                <a:solidFill>
                  <a:schemeClr val="bg1"/>
                </a:solidFill>
              </a:rPr>
              <a:t>( open DATA Protocol ) </a:t>
            </a:r>
            <a:endParaRPr lang="en-US" sz="2000" dirty="0">
              <a:solidFill>
                <a:schemeClr val="bg1"/>
              </a:solidFill>
            </a:endParaRPr>
          </a:p>
        </p:txBody>
      </p:sp>
      <p:sp>
        <p:nvSpPr>
          <p:cNvPr id="87" name="Content Placeholder 15"/>
          <p:cNvSpPr txBox="1">
            <a:spLocks/>
          </p:cNvSpPr>
          <p:nvPr/>
        </p:nvSpPr>
        <p:spPr>
          <a:xfrm>
            <a:off x="8224839" y="1732659"/>
            <a:ext cx="4310060" cy="1785104"/>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bg1"/>
                </a:solidFill>
              </a:rPr>
              <a:t>Ram</a:t>
            </a:r>
            <a:r>
              <a:rPr lang="en-US" sz="2400" b="1" dirty="0">
                <a:solidFill>
                  <a:schemeClr val="bg1"/>
                </a:solidFill>
              </a:rPr>
              <a:t> </a:t>
            </a:r>
            <a:r>
              <a:rPr lang="en-US" sz="3600" b="1" dirty="0">
                <a:solidFill>
                  <a:schemeClr val="bg1"/>
                </a:solidFill>
              </a:rPr>
              <a:t>Niwas</a:t>
            </a:r>
          </a:p>
          <a:p>
            <a:r>
              <a:rPr lang="en-US" sz="2000" b="1" dirty="0">
                <a:solidFill>
                  <a:schemeClr val="bg1"/>
                </a:solidFill>
              </a:rPr>
              <a:t>LinkedIn</a:t>
            </a:r>
            <a:r>
              <a:rPr lang="en-US" sz="3600" b="1" dirty="0">
                <a:solidFill>
                  <a:schemeClr val="bg1"/>
                </a:solidFill>
              </a:rPr>
              <a:t> :-</a:t>
            </a:r>
          </a:p>
          <a:p>
            <a:r>
              <a:rPr lang="en-US" sz="2000" b="1" u="sng" dirty="0">
                <a:solidFill>
                  <a:schemeClr val="bg1"/>
                </a:solidFill>
                <a:effectLst>
                  <a:outerShdw blurRad="38100" dist="38100" dir="2700000" algn="tl">
                    <a:srgbClr val="000000">
                      <a:alpha val="43137"/>
                    </a:srgbClr>
                  </a:outerShdw>
                </a:effectLst>
              </a:rPr>
              <a:t>www.linkedin.com/in/ram-niwas-04</a:t>
            </a:r>
          </a:p>
          <a:p>
            <a:endParaRPr lang="en-US" sz="2400" b="1" dirty="0">
              <a:solidFill>
                <a:schemeClr val="bg1"/>
              </a:solidFill>
            </a:endParaRPr>
          </a:p>
        </p:txBody>
      </p:sp>
    </p:spTree>
    <p:extLst>
      <p:ext uri="{BB962C8B-B14F-4D97-AF65-F5344CB8AC3E}">
        <p14:creationId xmlns:p14="http://schemas.microsoft.com/office/powerpoint/2010/main" val="890406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06EC-BA40-60BA-EE48-575337DA820A}"/>
              </a:ext>
            </a:extLst>
          </p:cNvPr>
          <p:cNvSpPr>
            <a:spLocks noGrp="1"/>
          </p:cNvSpPr>
          <p:nvPr>
            <p:ph type="title"/>
          </p:nvPr>
        </p:nvSpPr>
        <p:spPr>
          <a:xfrm>
            <a:off x="626444" y="329030"/>
            <a:ext cx="10515600" cy="1008063"/>
          </a:xfrm>
        </p:spPr>
        <p:txBody>
          <a:bodyPr/>
          <a:lstStyle/>
          <a:p>
            <a:r>
              <a:rPr lang="en-IN" dirty="0"/>
              <a:t>Concurrency Control</a:t>
            </a:r>
          </a:p>
        </p:txBody>
      </p:sp>
      <p:sp>
        <p:nvSpPr>
          <p:cNvPr id="3" name="Content Placeholder 2">
            <a:extLst>
              <a:ext uri="{FF2B5EF4-FFF2-40B4-BE49-F238E27FC236}">
                <a16:creationId xmlns:a16="http://schemas.microsoft.com/office/drawing/2014/main" id="{9761E072-47EF-967D-0863-456F447DAAF2}"/>
              </a:ext>
            </a:extLst>
          </p:cNvPr>
          <p:cNvSpPr>
            <a:spLocks noGrp="1"/>
          </p:cNvSpPr>
          <p:nvPr>
            <p:ph idx="1"/>
          </p:nvPr>
        </p:nvSpPr>
        <p:spPr>
          <a:xfrm>
            <a:off x="501316" y="1623494"/>
            <a:ext cx="10515600" cy="4623302"/>
          </a:xfrm>
        </p:spPr>
        <p:txBody>
          <a:bodyPr>
            <a:normAutofit/>
          </a:bodyPr>
          <a:lstStyle/>
          <a:p>
            <a:r>
              <a:rPr lang="en-US" dirty="0"/>
              <a:t>Concurrency – Accessing/Updating a resource at same time by different users </a:t>
            </a:r>
          </a:p>
          <a:p>
            <a:r>
              <a:rPr lang="en-US" dirty="0"/>
              <a:t>It causing confusion among the users and inconsistency in the expected output.</a:t>
            </a:r>
          </a:p>
          <a:p>
            <a:endParaRPr lang="en-US" dirty="0"/>
          </a:p>
          <a:p>
            <a:r>
              <a:rPr lang="en-US" dirty="0"/>
              <a:t>Such situation handled by Concurrency Control</a:t>
            </a:r>
          </a:p>
          <a:p>
            <a:r>
              <a:rPr lang="en-IN" dirty="0"/>
              <a:t>Concurrency Control types</a:t>
            </a:r>
          </a:p>
          <a:p>
            <a:pPr lvl="1"/>
            <a:r>
              <a:rPr lang="en-IN" dirty="0"/>
              <a:t>Pessimistic concurrency control</a:t>
            </a:r>
          </a:p>
          <a:p>
            <a:pPr lvl="1"/>
            <a:r>
              <a:rPr lang="en-IN" dirty="0"/>
              <a:t>Optimistic concurrency control</a:t>
            </a:r>
          </a:p>
          <a:p>
            <a:pPr lvl="1"/>
            <a:r>
              <a:rPr lang="en-IN" dirty="0"/>
              <a:t>Semi-­optimistic concurrency control</a:t>
            </a:r>
          </a:p>
        </p:txBody>
      </p:sp>
    </p:spTree>
    <p:extLst>
      <p:ext uri="{BB962C8B-B14F-4D97-AF65-F5344CB8AC3E}">
        <p14:creationId xmlns:p14="http://schemas.microsoft.com/office/powerpoint/2010/main" val="2080655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E4BC-EDF8-2524-5D3B-4495A723C0C6}"/>
              </a:ext>
            </a:extLst>
          </p:cNvPr>
          <p:cNvSpPr>
            <a:spLocks noGrp="1"/>
          </p:cNvSpPr>
          <p:nvPr>
            <p:ph type="title"/>
          </p:nvPr>
        </p:nvSpPr>
        <p:spPr>
          <a:xfrm>
            <a:off x="838200" y="390525"/>
            <a:ext cx="10515600" cy="1008063"/>
          </a:xfrm>
        </p:spPr>
        <p:txBody>
          <a:bodyPr/>
          <a:lstStyle/>
          <a:p>
            <a:r>
              <a:rPr lang="en-IN" dirty="0"/>
              <a:t>Pessimistic concurrency control</a:t>
            </a:r>
            <a:br>
              <a:rPr lang="en-IN" dirty="0"/>
            </a:br>
            <a:endParaRPr lang="en-IN" dirty="0"/>
          </a:p>
        </p:txBody>
      </p:sp>
      <p:sp>
        <p:nvSpPr>
          <p:cNvPr id="3" name="Content Placeholder 2">
            <a:extLst>
              <a:ext uri="{FF2B5EF4-FFF2-40B4-BE49-F238E27FC236}">
                <a16:creationId xmlns:a16="http://schemas.microsoft.com/office/drawing/2014/main" id="{DB50DE4A-97A6-0C8E-7E91-E140164C409B}"/>
              </a:ext>
            </a:extLst>
          </p:cNvPr>
          <p:cNvSpPr>
            <a:spLocks noGrp="1"/>
          </p:cNvSpPr>
          <p:nvPr>
            <p:ph idx="1"/>
          </p:nvPr>
        </p:nvSpPr>
        <p:spPr>
          <a:xfrm>
            <a:off x="123256" y="1103948"/>
            <a:ext cx="11230544" cy="5025549"/>
          </a:xfrm>
        </p:spPr>
        <p:txBody>
          <a:bodyPr>
            <a:normAutofit/>
          </a:bodyPr>
          <a:lstStyle/>
          <a:p>
            <a:r>
              <a:rPr lang="en-US" dirty="0"/>
              <a:t>Pessimistic concurrency assumes that conflicts between transactions can happen often and blocks data records when a user starts to update. So, other users will not be able to update that data until the lock is released.</a:t>
            </a:r>
          </a:p>
          <a:p>
            <a:r>
              <a:rPr lang="en-US" dirty="0"/>
              <a:t>In this scenario the application </a:t>
            </a:r>
            <a:r>
              <a:rPr lang="en-US" b="1" dirty="0"/>
              <a:t>assumes</a:t>
            </a:r>
            <a:r>
              <a:rPr lang="en-US" dirty="0"/>
              <a:t> that </a:t>
            </a:r>
            <a:r>
              <a:rPr lang="en-US" b="1" dirty="0"/>
              <a:t>concurrent writes </a:t>
            </a:r>
            <a:r>
              <a:rPr lang="en-US" dirty="0"/>
              <a:t>will occur so often and hence we need to aggressively protect w/o being edited by multiple requests at same time using </a:t>
            </a:r>
            <a:r>
              <a:rPr lang="en-US" b="1" dirty="0"/>
              <a:t>pessimistic locks</a:t>
            </a:r>
            <a:r>
              <a:rPr lang="en-US" dirty="0"/>
              <a:t>. </a:t>
            </a:r>
          </a:p>
          <a:p>
            <a:r>
              <a:rPr lang="en-US" dirty="0"/>
              <a:t>This will normally involve a </a:t>
            </a:r>
            <a:r>
              <a:rPr lang="en-US" b="1" dirty="0"/>
              <a:t>performance reduction</a:t>
            </a:r>
          </a:p>
          <a:p>
            <a:r>
              <a:rPr lang="en-US" b="1" dirty="0"/>
              <a:t>Dead lock </a:t>
            </a:r>
            <a:r>
              <a:rPr lang="en-US" dirty="0"/>
              <a:t>can occur</a:t>
            </a:r>
            <a:endParaRPr lang="en-IN" dirty="0"/>
          </a:p>
        </p:txBody>
      </p:sp>
    </p:spTree>
    <p:extLst>
      <p:ext uri="{BB962C8B-B14F-4D97-AF65-F5344CB8AC3E}">
        <p14:creationId xmlns:p14="http://schemas.microsoft.com/office/powerpoint/2010/main" val="397440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A50F-2B4C-42C9-923A-2824B54F621C}"/>
              </a:ext>
            </a:extLst>
          </p:cNvPr>
          <p:cNvSpPr>
            <a:spLocks noGrp="1"/>
          </p:cNvSpPr>
          <p:nvPr>
            <p:ph type="title"/>
          </p:nvPr>
        </p:nvSpPr>
        <p:spPr/>
        <p:txBody>
          <a:bodyPr/>
          <a:lstStyle/>
          <a:p>
            <a:r>
              <a:rPr lang="en-US" dirty="0"/>
              <a:t>Layered system</a:t>
            </a:r>
          </a:p>
        </p:txBody>
      </p:sp>
      <p:sp>
        <p:nvSpPr>
          <p:cNvPr id="3" name="Content Placeholder 2">
            <a:extLst>
              <a:ext uri="{FF2B5EF4-FFF2-40B4-BE49-F238E27FC236}">
                <a16:creationId xmlns:a16="http://schemas.microsoft.com/office/drawing/2014/main" id="{76E2A817-328E-FD0B-BDD8-12760D114918}"/>
              </a:ext>
            </a:extLst>
          </p:cNvPr>
          <p:cNvSpPr>
            <a:spLocks noGrp="1"/>
          </p:cNvSpPr>
          <p:nvPr>
            <p:ph idx="1"/>
          </p:nvPr>
        </p:nvSpPr>
        <p:spPr/>
        <p:txBody>
          <a:bodyPr/>
          <a:lstStyle/>
          <a:p>
            <a:r>
              <a:rPr lang="en-US" dirty="0"/>
              <a:t>In a layered system architecture, the client can connect to other authorized intermediaries between the client and server, and it will still receive responses from the server. </a:t>
            </a:r>
          </a:p>
        </p:txBody>
      </p:sp>
      <p:pic>
        <p:nvPicPr>
          <p:cNvPr id="19" name="Graphic 18" descr="Database with solid fill">
            <a:extLst>
              <a:ext uri="{FF2B5EF4-FFF2-40B4-BE49-F238E27FC236}">
                <a16:creationId xmlns:a16="http://schemas.microsoft.com/office/drawing/2014/main" id="{506E7133-1F6F-E284-777C-1991D72EC8C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431443" y="4618320"/>
            <a:ext cx="1411647" cy="1479176"/>
          </a:xfrm>
          <a:prstGeom prst="rect">
            <a:avLst/>
          </a:prstGeom>
        </p:spPr>
      </p:pic>
      <p:grpSp>
        <p:nvGrpSpPr>
          <p:cNvPr id="26" name="Group 25">
            <a:extLst>
              <a:ext uri="{FF2B5EF4-FFF2-40B4-BE49-F238E27FC236}">
                <a16:creationId xmlns:a16="http://schemas.microsoft.com/office/drawing/2014/main" id="{3DB1FCAA-492E-CD8E-59B1-1F0E0EE07EBD}"/>
              </a:ext>
            </a:extLst>
          </p:cNvPr>
          <p:cNvGrpSpPr/>
          <p:nvPr/>
        </p:nvGrpSpPr>
        <p:grpSpPr>
          <a:xfrm>
            <a:off x="447675" y="3931364"/>
            <a:ext cx="8726843" cy="2644532"/>
            <a:chOff x="447675" y="3931364"/>
            <a:chExt cx="8726843" cy="2644532"/>
          </a:xfrm>
        </p:grpSpPr>
        <p:grpSp>
          <p:nvGrpSpPr>
            <p:cNvPr id="25" name="Group 24">
              <a:extLst>
                <a:ext uri="{FF2B5EF4-FFF2-40B4-BE49-F238E27FC236}">
                  <a16:creationId xmlns:a16="http://schemas.microsoft.com/office/drawing/2014/main" id="{F2A5F570-026F-1447-B923-216F21E59BD6}"/>
                </a:ext>
              </a:extLst>
            </p:cNvPr>
            <p:cNvGrpSpPr/>
            <p:nvPr/>
          </p:nvGrpSpPr>
          <p:grpSpPr>
            <a:xfrm>
              <a:off x="447675" y="3931364"/>
              <a:ext cx="8726843" cy="2644532"/>
              <a:chOff x="428625" y="3887442"/>
              <a:chExt cx="8726843" cy="2644532"/>
            </a:xfrm>
          </p:grpSpPr>
          <p:grpSp>
            <p:nvGrpSpPr>
              <p:cNvPr id="4" name="Group 3">
                <a:extLst>
                  <a:ext uri="{FF2B5EF4-FFF2-40B4-BE49-F238E27FC236}">
                    <a16:creationId xmlns:a16="http://schemas.microsoft.com/office/drawing/2014/main" id="{3D1C88A1-E94D-DB57-9CC7-AAC06DBBC7C1}"/>
                  </a:ext>
                </a:extLst>
              </p:cNvPr>
              <p:cNvGrpSpPr/>
              <p:nvPr/>
            </p:nvGrpSpPr>
            <p:grpSpPr>
              <a:xfrm>
                <a:off x="428625" y="3887442"/>
                <a:ext cx="8726843" cy="2644532"/>
                <a:chOff x="542925" y="3625538"/>
                <a:chExt cx="8726843" cy="2644532"/>
              </a:xfrm>
            </p:grpSpPr>
            <p:grpSp>
              <p:nvGrpSpPr>
                <p:cNvPr id="5" name="Group 4">
                  <a:extLst>
                    <a:ext uri="{FF2B5EF4-FFF2-40B4-BE49-F238E27FC236}">
                      <a16:creationId xmlns:a16="http://schemas.microsoft.com/office/drawing/2014/main" id="{F3750BC8-2FE3-FD03-850B-B52E38D4E4DF}"/>
                    </a:ext>
                  </a:extLst>
                </p:cNvPr>
                <p:cNvGrpSpPr/>
                <p:nvPr/>
              </p:nvGrpSpPr>
              <p:grpSpPr>
                <a:xfrm>
                  <a:off x="542925" y="4200525"/>
                  <a:ext cx="5486400" cy="1676400"/>
                  <a:chOff x="1133475" y="4152900"/>
                  <a:chExt cx="4442298" cy="1295400"/>
                </a:xfrm>
              </p:grpSpPr>
              <p:grpSp>
                <p:nvGrpSpPr>
                  <p:cNvPr id="11" name="Group 10">
                    <a:extLst>
                      <a:ext uri="{FF2B5EF4-FFF2-40B4-BE49-F238E27FC236}">
                        <a16:creationId xmlns:a16="http://schemas.microsoft.com/office/drawing/2014/main" id="{F849C02B-F245-FB3C-97E3-AE8EC28CCCCF}"/>
                      </a:ext>
                    </a:extLst>
                  </p:cNvPr>
                  <p:cNvGrpSpPr/>
                  <p:nvPr/>
                </p:nvGrpSpPr>
                <p:grpSpPr>
                  <a:xfrm>
                    <a:off x="1133475" y="4152900"/>
                    <a:ext cx="3590925" cy="1295400"/>
                    <a:chOff x="1133475" y="4152900"/>
                    <a:chExt cx="3590925" cy="1295400"/>
                  </a:xfrm>
                </p:grpSpPr>
                <p:pic>
                  <p:nvPicPr>
                    <p:cNvPr id="16" name="Graphic 15" descr="Monitor with solid fill">
                      <a:extLst>
                        <a:ext uri="{FF2B5EF4-FFF2-40B4-BE49-F238E27FC236}">
                          <a16:creationId xmlns:a16="http://schemas.microsoft.com/office/drawing/2014/main" id="{5C1349CD-A6DE-B4AD-EC60-FB41C57C3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3475" y="4152900"/>
                      <a:ext cx="1295400" cy="1295400"/>
                    </a:xfrm>
                    <a:prstGeom prst="rect">
                      <a:avLst/>
                    </a:prstGeom>
                  </p:spPr>
                </p:pic>
                <p:pic>
                  <p:nvPicPr>
                    <p:cNvPr id="18" name="Graphic 17" descr="Syncing cloud with solid fill">
                      <a:extLst>
                        <a:ext uri="{FF2B5EF4-FFF2-40B4-BE49-F238E27FC236}">
                          <a16:creationId xmlns:a16="http://schemas.microsoft.com/office/drawing/2014/main" id="{D79D8C2A-183B-22B1-05E8-AB3C529025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000" y="4343400"/>
                      <a:ext cx="914400" cy="914400"/>
                    </a:xfrm>
                    <a:prstGeom prst="rect">
                      <a:avLst/>
                    </a:prstGeom>
                  </p:spPr>
                </p:pic>
              </p:grpSp>
              <p:sp>
                <p:nvSpPr>
                  <p:cNvPr id="12" name="Arrow: Right 11">
                    <a:extLst>
                      <a:ext uri="{FF2B5EF4-FFF2-40B4-BE49-F238E27FC236}">
                        <a16:creationId xmlns:a16="http://schemas.microsoft.com/office/drawing/2014/main" id="{BC3ED701-02EB-31EF-2C02-96DF2CE74CCA}"/>
                      </a:ext>
                    </a:extLst>
                  </p:cNvPr>
                  <p:cNvSpPr/>
                  <p:nvPr/>
                </p:nvSpPr>
                <p:spPr>
                  <a:xfrm>
                    <a:off x="2428875" y="4533900"/>
                    <a:ext cx="1171575"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37C1D083-9433-020F-8CD9-B80EEA6F7067}"/>
                      </a:ext>
                    </a:extLst>
                  </p:cNvPr>
                  <p:cNvSpPr/>
                  <p:nvPr/>
                </p:nvSpPr>
                <p:spPr>
                  <a:xfrm flipH="1">
                    <a:off x="2390776" y="4881562"/>
                    <a:ext cx="1171574"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Arrow: Right 13">
                    <a:extLst>
                      <a:ext uri="{FF2B5EF4-FFF2-40B4-BE49-F238E27FC236}">
                        <a16:creationId xmlns:a16="http://schemas.microsoft.com/office/drawing/2014/main" id="{0B85AB96-45C1-D217-FEC5-0B26026B89CB}"/>
                      </a:ext>
                    </a:extLst>
                  </p:cNvPr>
                  <p:cNvSpPr/>
                  <p:nvPr/>
                </p:nvSpPr>
                <p:spPr>
                  <a:xfrm>
                    <a:off x="5091113" y="4533900"/>
                    <a:ext cx="484660" cy="20955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FA0ED2F6-1B27-5B55-6D25-9637590554DD}"/>
                      </a:ext>
                    </a:extLst>
                  </p:cNvPr>
                  <p:cNvSpPr/>
                  <p:nvPr/>
                </p:nvSpPr>
                <p:spPr>
                  <a:xfrm flipH="1">
                    <a:off x="5053013" y="4881562"/>
                    <a:ext cx="422498" cy="209551"/>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6" name="TextBox 5">
                  <a:extLst>
                    <a:ext uri="{FF2B5EF4-FFF2-40B4-BE49-F238E27FC236}">
                      <a16:creationId xmlns:a16="http://schemas.microsoft.com/office/drawing/2014/main" id="{9CED0D96-2C56-FA18-FBD9-4A7B4D70C4A6}"/>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Client</a:t>
                  </a:r>
                </a:p>
              </p:txBody>
            </p:sp>
            <p:sp>
              <p:nvSpPr>
                <p:cNvPr id="7" name="TextBox 6">
                  <a:extLst>
                    <a:ext uri="{FF2B5EF4-FFF2-40B4-BE49-F238E27FC236}">
                      <a16:creationId xmlns:a16="http://schemas.microsoft.com/office/drawing/2014/main" id="{FF7E467E-5C77-2B94-E3D0-146FB5FB9678}"/>
                    </a:ext>
                  </a:extLst>
                </p:cNvPr>
                <p:cNvSpPr txBox="1"/>
                <p:nvPr/>
              </p:nvSpPr>
              <p:spPr>
                <a:xfrm>
                  <a:off x="3998851" y="3708162"/>
                  <a:ext cx="828675" cy="369332"/>
                </a:xfrm>
                <a:prstGeom prst="rect">
                  <a:avLst/>
                </a:prstGeom>
                <a:noFill/>
              </p:spPr>
              <p:txBody>
                <a:bodyPr wrap="square" rtlCol="0">
                  <a:spAutoFit/>
                </a:bodyPr>
                <a:lstStyle/>
                <a:p>
                  <a:r>
                    <a:rPr lang="en-US" b="1" dirty="0">
                      <a:solidFill>
                        <a:schemeClr val="bg1"/>
                      </a:solidFill>
                    </a:rPr>
                    <a:t>API</a:t>
                  </a:r>
                </a:p>
              </p:txBody>
            </p:sp>
            <p:sp>
              <p:nvSpPr>
                <p:cNvPr id="8" name="TextBox 7">
                  <a:extLst>
                    <a:ext uri="{FF2B5EF4-FFF2-40B4-BE49-F238E27FC236}">
                      <a16:creationId xmlns:a16="http://schemas.microsoft.com/office/drawing/2014/main" id="{CE58B2F5-F520-55FD-6CAF-C78956B6D071}"/>
                    </a:ext>
                  </a:extLst>
                </p:cNvPr>
                <p:cNvSpPr txBox="1"/>
                <p:nvPr/>
              </p:nvSpPr>
              <p:spPr>
                <a:xfrm>
                  <a:off x="7873877" y="3625538"/>
                  <a:ext cx="1288258" cy="375867"/>
                </a:xfrm>
                <a:prstGeom prst="rect">
                  <a:avLst/>
                </a:prstGeom>
                <a:noFill/>
              </p:spPr>
              <p:txBody>
                <a:bodyPr wrap="square" rtlCol="0">
                  <a:spAutoFit/>
                </a:bodyPr>
                <a:lstStyle/>
                <a:p>
                  <a:r>
                    <a:rPr lang="en-US" b="1" dirty="0">
                      <a:solidFill>
                        <a:schemeClr val="bg1"/>
                      </a:solidFill>
                    </a:rPr>
                    <a:t>Server</a:t>
                  </a:r>
                </a:p>
              </p:txBody>
            </p:sp>
            <p:sp>
              <p:nvSpPr>
                <p:cNvPr id="9" name="TextBox 8">
                  <a:extLst>
                    <a:ext uri="{FF2B5EF4-FFF2-40B4-BE49-F238E27FC236}">
                      <a16:creationId xmlns:a16="http://schemas.microsoft.com/office/drawing/2014/main" id="{2B96F2FF-B07D-8890-95EF-D4296094DD90}"/>
                    </a:ext>
                  </a:extLst>
                </p:cNvPr>
                <p:cNvSpPr txBox="1"/>
                <p:nvPr/>
              </p:nvSpPr>
              <p:spPr>
                <a:xfrm>
                  <a:off x="838200" y="5900738"/>
                  <a:ext cx="952500" cy="369332"/>
                </a:xfrm>
                <a:prstGeom prst="rect">
                  <a:avLst/>
                </a:prstGeom>
                <a:noFill/>
              </p:spPr>
              <p:txBody>
                <a:bodyPr wrap="square" rtlCol="0">
                  <a:spAutoFit/>
                </a:bodyPr>
                <a:lstStyle/>
                <a:p>
                  <a:r>
                    <a:rPr lang="en-US" b="1" dirty="0">
                      <a:solidFill>
                        <a:schemeClr val="bg1"/>
                      </a:solidFill>
                    </a:rPr>
                    <a:t>Users</a:t>
                  </a:r>
                </a:p>
              </p:txBody>
            </p:sp>
            <p:sp>
              <p:nvSpPr>
                <p:cNvPr id="10" name="TextBox 9">
                  <a:extLst>
                    <a:ext uri="{FF2B5EF4-FFF2-40B4-BE49-F238E27FC236}">
                      <a16:creationId xmlns:a16="http://schemas.microsoft.com/office/drawing/2014/main" id="{37728588-D87B-FC4E-F51C-C9B2DE456128}"/>
                    </a:ext>
                  </a:extLst>
                </p:cNvPr>
                <p:cNvSpPr txBox="1"/>
                <p:nvPr/>
              </p:nvSpPr>
              <p:spPr>
                <a:xfrm>
                  <a:off x="7545743" y="5855094"/>
                  <a:ext cx="1724025" cy="369332"/>
                </a:xfrm>
                <a:prstGeom prst="rect">
                  <a:avLst/>
                </a:prstGeom>
                <a:noFill/>
              </p:spPr>
              <p:txBody>
                <a:bodyPr wrap="square" rtlCol="0">
                  <a:spAutoFit/>
                </a:bodyPr>
                <a:lstStyle/>
                <a:p>
                  <a:r>
                    <a:rPr lang="en-US" b="1" dirty="0">
                      <a:solidFill>
                        <a:schemeClr val="bg1"/>
                      </a:solidFill>
                    </a:rPr>
                    <a:t>Resources</a:t>
                  </a:r>
                </a:p>
              </p:txBody>
            </p:sp>
          </p:grpSp>
          <p:sp>
            <p:nvSpPr>
              <p:cNvPr id="20" name="Arrow: Right 19">
                <a:extLst>
                  <a:ext uri="{FF2B5EF4-FFF2-40B4-BE49-F238E27FC236}">
                    <a16:creationId xmlns:a16="http://schemas.microsoft.com/office/drawing/2014/main" id="{3D89D465-E328-631F-E273-B515BD6E03E2}"/>
                  </a:ext>
                </a:extLst>
              </p:cNvPr>
              <p:cNvSpPr/>
              <p:nvPr/>
            </p:nvSpPr>
            <p:spPr>
              <a:xfrm>
                <a:off x="7044872" y="5005534"/>
                <a:ext cx="632715" cy="233708"/>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20">
                <a:extLst>
                  <a:ext uri="{FF2B5EF4-FFF2-40B4-BE49-F238E27FC236}">
                    <a16:creationId xmlns:a16="http://schemas.microsoft.com/office/drawing/2014/main" id="{870438CC-EE43-EF90-492D-D8273FDAC738}"/>
                  </a:ext>
                </a:extLst>
              </p:cNvPr>
              <p:cNvSpPr/>
              <p:nvPr/>
            </p:nvSpPr>
            <p:spPr>
              <a:xfrm flipH="1">
                <a:off x="6997816" y="5417975"/>
                <a:ext cx="614601" cy="2711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3" name="Graphic 22" descr="Server with solid fill">
                <a:extLst>
                  <a:ext uri="{FF2B5EF4-FFF2-40B4-BE49-F238E27FC236}">
                    <a16:creationId xmlns:a16="http://schemas.microsoft.com/office/drawing/2014/main" id="{2ACE98DC-391B-7261-9A1E-2851C39E94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19797" y="4843428"/>
                <a:ext cx="914400" cy="914400"/>
              </a:xfrm>
              <a:prstGeom prst="rect">
                <a:avLst/>
              </a:prstGeom>
            </p:spPr>
          </p:pic>
        </p:grpSp>
        <p:sp>
          <p:nvSpPr>
            <p:cNvPr id="24" name="TextBox 23">
              <a:extLst>
                <a:ext uri="{FF2B5EF4-FFF2-40B4-BE49-F238E27FC236}">
                  <a16:creationId xmlns:a16="http://schemas.microsoft.com/office/drawing/2014/main" id="{10D11571-B4B7-C2E6-C963-9E6E3B5C2744}"/>
                </a:ext>
              </a:extLst>
            </p:cNvPr>
            <p:cNvSpPr txBox="1"/>
            <p:nvPr/>
          </p:nvSpPr>
          <p:spPr>
            <a:xfrm>
              <a:off x="5663640" y="3931364"/>
              <a:ext cx="1981637" cy="646331"/>
            </a:xfrm>
            <a:prstGeom prst="rect">
              <a:avLst/>
            </a:prstGeom>
            <a:noFill/>
          </p:spPr>
          <p:txBody>
            <a:bodyPr wrap="square" rtlCol="0">
              <a:spAutoFit/>
            </a:bodyPr>
            <a:lstStyle/>
            <a:p>
              <a:r>
                <a:rPr lang="en-US" b="1" dirty="0">
                  <a:solidFill>
                    <a:schemeClr val="bg1"/>
                  </a:solidFill>
                </a:rPr>
                <a:t>Intermediate system</a:t>
              </a:r>
            </a:p>
          </p:txBody>
        </p:sp>
      </p:grpSp>
    </p:spTree>
    <p:extLst>
      <p:ext uri="{BB962C8B-B14F-4D97-AF65-F5344CB8AC3E}">
        <p14:creationId xmlns:p14="http://schemas.microsoft.com/office/powerpoint/2010/main" val="40814987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E4BC-EDF8-2524-5D3B-4495A723C0C6}"/>
              </a:ext>
            </a:extLst>
          </p:cNvPr>
          <p:cNvSpPr>
            <a:spLocks noGrp="1"/>
          </p:cNvSpPr>
          <p:nvPr>
            <p:ph type="title"/>
          </p:nvPr>
        </p:nvSpPr>
        <p:spPr/>
        <p:txBody>
          <a:bodyPr/>
          <a:lstStyle/>
          <a:p>
            <a:r>
              <a:rPr lang="en-IN" dirty="0"/>
              <a:t>Optimistic concurrency control </a:t>
            </a:r>
          </a:p>
        </p:txBody>
      </p:sp>
      <p:sp>
        <p:nvSpPr>
          <p:cNvPr id="3" name="Content Placeholder 2">
            <a:extLst>
              <a:ext uri="{FF2B5EF4-FFF2-40B4-BE49-F238E27FC236}">
                <a16:creationId xmlns:a16="http://schemas.microsoft.com/office/drawing/2014/main" id="{DB50DE4A-97A6-0C8E-7E91-E140164C409B}"/>
              </a:ext>
            </a:extLst>
          </p:cNvPr>
          <p:cNvSpPr>
            <a:spLocks noGrp="1"/>
          </p:cNvSpPr>
          <p:nvPr>
            <p:ph idx="1"/>
          </p:nvPr>
        </p:nvSpPr>
        <p:spPr/>
        <p:txBody>
          <a:bodyPr/>
          <a:lstStyle/>
          <a:p>
            <a:pPr marL="0" marR="0">
              <a:spcBef>
                <a:spcPts val="0"/>
              </a:spcBef>
              <a:spcAft>
                <a:spcPts val="0"/>
              </a:spcAft>
            </a:pPr>
            <a:r>
              <a:rPr lang="en-US" dirty="0"/>
              <a:t>In this scenario the application assumes that the likelihood of a concurrent write is rare and allow operations to continue and lock resources for very small period  of  time. </a:t>
            </a:r>
          </a:p>
          <a:p>
            <a:pPr marL="0" marR="0">
              <a:spcBef>
                <a:spcPts val="0"/>
              </a:spcBef>
              <a:spcAft>
                <a:spcPts val="0"/>
              </a:spcAft>
            </a:pPr>
            <a:endParaRPr lang="en-US" dirty="0"/>
          </a:p>
          <a:p>
            <a:pPr marL="0" marR="0">
              <a:spcBef>
                <a:spcPts val="0"/>
              </a:spcBef>
              <a:spcAft>
                <a:spcPts val="0"/>
              </a:spcAft>
            </a:pPr>
            <a:r>
              <a:rPr lang="en-US" dirty="0"/>
              <a:t>So all the operations in the transaction are attempted and rolled back if one fails. </a:t>
            </a:r>
          </a:p>
          <a:p>
            <a:pPr marL="0" marR="0" indent="0">
              <a:spcBef>
                <a:spcPts val="0"/>
              </a:spcBef>
              <a:spcAft>
                <a:spcPts val="0"/>
              </a:spcAft>
              <a:buNone/>
            </a:pPr>
            <a:endParaRPr lang="en-US" sz="1800" dirty="0">
              <a:effectLst/>
              <a:latin typeface="Calibri" panose="020F0502020204030204" pitchFamily="34" charset="0"/>
            </a:endParaRPr>
          </a:p>
          <a:p>
            <a:endParaRPr lang="en-IN" dirty="0"/>
          </a:p>
        </p:txBody>
      </p:sp>
    </p:spTree>
    <p:extLst>
      <p:ext uri="{BB962C8B-B14F-4D97-AF65-F5344CB8AC3E}">
        <p14:creationId xmlns:p14="http://schemas.microsoft.com/office/powerpoint/2010/main" val="13443257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50B4C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8E4BC-EDF8-2524-5D3B-4495A723C0C6}"/>
              </a:ext>
            </a:extLst>
          </p:cNvPr>
          <p:cNvSpPr>
            <a:spLocks noGrp="1"/>
          </p:cNvSpPr>
          <p:nvPr>
            <p:ph type="title"/>
          </p:nvPr>
        </p:nvSpPr>
        <p:spPr/>
        <p:txBody>
          <a:bodyPr/>
          <a:lstStyle/>
          <a:p>
            <a:r>
              <a:rPr lang="en-IN" dirty="0"/>
              <a:t>Semi-optimistic concurrency control</a:t>
            </a:r>
          </a:p>
        </p:txBody>
      </p:sp>
      <p:sp>
        <p:nvSpPr>
          <p:cNvPr id="3" name="Content Placeholder 2">
            <a:extLst>
              <a:ext uri="{FF2B5EF4-FFF2-40B4-BE49-F238E27FC236}">
                <a16:creationId xmlns:a16="http://schemas.microsoft.com/office/drawing/2014/main" id="{DB50DE4A-97A6-0C8E-7E91-E140164C409B}"/>
              </a:ext>
            </a:extLst>
          </p:cNvPr>
          <p:cNvSpPr>
            <a:spLocks noGrp="1"/>
          </p:cNvSpPr>
          <p:nvPr>
            <p:ph idx="1"/>
          </p:nvPr>
        </p:nvSpPr>
        <p:spPr>
          <a:xfrm>
            <a:off x="431800" y="1612265"/>
            <a:ext cx="8935720" cy="4412616"/>
          </a:xfrm>
        </p:spPr>
        <p:txBody>
          <a:bodyPr>
            <a:normAutofit/>
          </a:bodyPr>
          <a:lstStyle/>
          <a:p>
            <a:pPr marL="0" marR="0">
              <a:spcBef>
                <a:spcPts val="0"/>
              </a:spcBef>
              <a:spcAft>
                <a:spcPts val="0"/>
              </a:spcAft>
            </a:pPr>
            <a:r>
              <a:rPr lang="en-US" dirty="0"/>
              <a:t>This is a blend of the pessimistic and optimistic concurrency controls </a:t>
            </a:r>
          </a:p>
          <a:p>
            <a:pPr marL="0" marR="0">
              <a:spcBef>
                <a:spcPts val="0"/>
              </a:spcBef>
              <a:spcAft>
                <a:spcPts val="0"/>
              </a:spcAft>
            </a:pPr>
            <a:endParaRPr lang="en-US" dirty="0"/>
          </a:p>
          <a:p>
            <a:pPr marL="0" marR="0">
              <a:spcBef>
                <a:spcPts val="0"/>
              </a:spcBef>
              <a:spcAft>
                <a:spcPts val="0"/>
              </a:spcAft>
            </a:pPr>
            <a:r>
              <a:rPr lang="en-US" dirty="0"/>
              <a:t>It is possible to get </a:t>
            </a:r>
            <a:r>
              <a:rPr lang="en-US" b="1" dirty="0"/>
              <a:t>higher throughput </a:t>
            </a:r>
            <a:r>
              <a:rPr lang="en-US" dirty="0"/>
              <a:t>by managing the resource locks individually</a:t>
            </a:r>
          </a:p>
          <a:p>
            <a:pPr marL="0" marR="0" indent="0">
              <a:spcBef>
                <a:spcPts val="0"/>
              </a:spcBef>
              <a:spcAft>
                <a:spcPts val="0"/>
              </a:spcAft>
              <a:buNone/>
            </a:pPr>
            <a:r>
              <a:rPr lang="en-US" dirty="0"/>
              <a:t> </a:t>
            </a:r>
          </a:p>
          <a:p>
            <a:pPr marL="0" marR="0">
              <a:spcBef>
                <a:spcPts val="0"/>
              </a:spcBef>
              <a:spcAft>
                <a:spcPts val="0"/>
              </a:spcAft>
            </a:pPr>
            <a:r>
              <a:rPr lang="en-US" dirty="0"/>
              <a:t>These are normally for very specific use</a:t>
            </a:r>
          </a:p>
          <a:p>
            <a:pPr marL="0" marR="0">
              <a:spcBef>
                <a:spcPts val="0"/>
              </a:spcBef>
              <a:spcAft>
                <a:spcPts val="0"/>
              </a:spcAft>
            </a:pPr>
            <a:endParaRPr lang="en-US" sz="1800" dirty="0">
              <a:effectLst/>
              <a:latin typeface="Calibri" panose="020F0502020204030204" pitchFamily="34" charset="0"/>
            </a:endParaRPr>
          </a:p>
        </p:txBody>
      </p:sp>
    </p:spTree>
    <p:extLst>
      <p:ext uri="{BB962C8B-B14F-4D97-AF65-F5344CB8AC3E}">
        <p14:creationId xmlns:p14="http://schemas.microsoft.com/office/powerpoint/2010/main" val="3540636749"/>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AFDD-E1AE-C64C-BDFF-B79A3E282DC2}"/>
              </a:ext>
            </a:extLst>
          </p:cNvPr>
          <p:cNvSpPr>
            <a:spLocks noGrp="1"/>
          </p:cNvSpPr>
          <p:nvPr>
            <p:ph type="title"/>
          </p:nvPr>
        </p:nvSpPr>
        <p:spPr>
          <a:xfrm>
            <a:off x="838200" y="165401"/>
            <a:ext cx="10515600" cy="1008063"/>
          </a:xfrm>
        </p:spPr>
        <p:txBody>
          <a:bodyPr/>
          <a:lstStyle/>
          <a:p>
            <a:r>
              <a:rPr lang="en-US" dirty="0"/>
              <a:t>Example without Concurrency control</a:t>
            </a:r>
            <a:endParaRPr lang="en-IN" dirty="0"/>
          </a:p>
        </p:txBody>
      </p:sp>
      <p:grpSp>
        <p:nvGrpSpPr>
          <p:cNvPr id="16" name="Group 15">
            <a:extLst>
              <a:ext uri="{FF2B5EF4-FFF2-40B4-BE49-F238E27FC236}">
                <a16:creationId xmlns:a16="http://schemas.microsoft.com/office/drawing/2014/main" id="{F34F36D6-8E71-24C7-300C-A46DA32AE1E0}"/>
              </a:ext>
            </a:extLst>
          </p:cNvPr>
          <p:cNvGrpSpPr/>
          <p:nvPr/>
        </p:nvGrpSpPr>
        <p:grpSpPr>
          <a:xfrm>
            <a:off x="188494" y="2079056"/>
            <a:ext cx="11660207" cy="2853870"/>
            <a:chOff x="178868" y="1799924"/>
            <a:chExt cx="11660207" cy="2853870"/>
          </a:xfrm>
        </p:grpSpPr>
        <p:sp>
          <p:nvSpPr>
            <p:cNvPr id="6" name="Arrow: Right 5">
              <a:extLst>
                <a:ext uri="{FF2B5EF4-FFF2-40B4-BE49-F238E27FC236}">
                  <a16:creationId xmlns:a16="http://schemas.microsoft.com/office/drawing/2014/main" id="{1C3E6B04-7C12-9867-EA8D-4BA47063FF84}"/>
                </a:ext>
              </a:extLst>
            </p:cNvPr>
            <p:cNvSpPr/>
            <p:nvPr/>
          </p:nvSpPr>
          <p:spPr>
            <a:xfrm>
              <a:off x="178870" y="2165061"/>
              <a:ext cx="1318660" cy="6641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USER 1</a:t>
              </a:r>
              <a:endParaRPr lang="en-IN" dirty="0"/>
            </a:p>
          </p:txBody>
        </p:sp>
        <p:sp>
          <p:nvSpPr>
            <p:cNvPr id="7" name="Arrow: Right 6">
              <a:extLst>
                <a:ext uri="{FF2B5EF4-FFF2-40B4-BE49-F238E27FC236}">
                  <a16:creationId xmlns:a16="http://schemas.microsoft.com/office/drawing/2014/main" id="{56461D89-5A1A-3787-F355-F8ABDB25A855}"/>
                </a:ext>
              </a:extLst>
            </p:cNvPr>
            <p:cNvSpPr/>
            <p:nvPr/>
          </p:nvSpPr>
          <p:spPr>
            <a:xfrm>
              <a:off x="178868" y="3989651"/>
              <a:ext cx="1318661" cy="6641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USER 2</a:t>
              </a:r>
              <a:endParaRPr lang="en-IN" dirty="0"/>
            </a:p>
          </p:txBody>
        </p:sp>
        <p:pic>
          <p:nvPicPr>
            <p:cNvPr id="9" name="Picture 8">
              <a:extLst>
                <a:ext uri="{FF2B5EF4-FFF2-40B4-BE49-F238E27FC236}">
                  <a16:creationId xmlns:a16="http://schemas.microsoft.com/office/drawing/2014/main" id="{77AD5C6E-8B5E-60BD-3380-4E4697BEC45E}"/>
                </a:ext>
              </a:extLst>
            </p:cNvPr>
            <p:cNvPicPr>
              <a:picLocks noChangeAspect="1"/>
            </p:cNvPicPr>
            <p:nvPr/>
          </p:nvPicPr>
          <p:blipFill>
            <a:blip r:embed="rId2"/>
            <a:stretch>
              <a:fillRect/>
            </a:stretch>
          </p:blipFill>
          <p:spPr>
            <a:xfrm>
              <a:off x="1694047" y="2338939"/>
              <a:ext cx="10145028" cy="490265"/>
            </a:xfrm>
            <a:prstGeom prst="rect">
              <a:avLst/>
            </a:prstGeom>
          </p:spPr>
        </p:pic>
        <p:pic>
          <p:nvPicPr>
            <p:cNvPr id="11" name="Picture 10">
              <a:extLst>
                <a:ext uri="{FF2B5EF4-FFF2-40B4-BE49-F238E27FC236}">
                  <a16:creationId xmlns:a16="http://schemas.microsoft.com/office/drawing/2014/main" id="{ABB3C953-E2D3-EDA1-77F3-51EA974FC3C7}"/>
                </a:ext>
              </a:extLst>
            </p:cNvPr>
            <p:cNvPicPr>
              <a:picLocks noChangeAspect="1"/>
            </p:cNvPicPr>
            <p:nvPr/>
          </p:nvPicPr>
          <p:blipFill>
            <a:blip r:embed="rId3"/>
            <a:stretch>
              <a:fillRect/>
            </a:stretch>
          </p:blipFill>
          <p:spPr>
            <a:xfrm>
              <a:off x="1694047" y="4023555"/>
              <a:ext cx="10145028" cy="514265"/>
            </a:xfrm>
            <a:prstGeom prst="rect">
              <a:avLst/>
            </a:prstGeom>
          </p:spPr>
        </p:pic>
        <p:sp>
          <p:nvSpPr>
            <p:cNvPr id="14" name="TextBox 13">
              <a:extLst>
                <a:ext uri="{FF2B5EF4-FFF2-40B4-BE49-F238E27FC236}">
                  <a16:creationId xmlns:a16="http://schemas.microsoft.com/office/drawing/2014/main" id="{7110B2C4-14FF-4B3F-8148-5CDBBE92CD78}"/>
                </a:ext>
              </a:extLst>
            </p:cNvPr>
            <p:cNvSpPr txBox="1"/>
            <p:nvPr/>
          </p:nvSpPr>
          <p:spPr>
            <a:xfrm>
              <a:off x="2338939" y="1799924"/>
              <a:ext cx="5852160" cy="369332"/>
            </a:xfrm>
            <a:prstGeom prst="rect">
              <a:avLst/>
            </a:prstGeom>
            <a:noFill/>
          </p:spPr>
          <p:txBody>
            <a:bodyPr wrap="square" rtlCol="0">
              <a:spAutoFit/>
            </a:bodyPr>
            <a:lstStyle/>
            <a:p>
              <a:r>
                <a:rPr lang="en-US" dirty="0">
                  <a:highlight>
                    <a:srgbClr val="FFFFFF"/>
                  </a:highlight>
                </a:rPr>
                <a:t>SAP </a:t>
              </a:r>
              <a:r>
                <a:rPr lang="en-US" dirty="0" err="1">
                  <a:highlight>
                    <a:srgbClr val="FFFFFF"/>
                  </a:highlight>
                </a:rPr>
                <a:t>Technomaniac</a:t>
              </a:r>
              <a:r>
                <a:rPr lang="en-US" dirty="0">
                  <a:highlight>
                    <a:srgbClr val="FFFFFF"/>
                  </a:highlight>
                </a:rPr>
                <a:t> -&gt; </a:t>
              </a:r>
              <a:r>
                <a:rPr lang="en-US" dirty="0" err="1">
                  <a:highlight>
                    <a:srgbClr val="FFFFFF"/>
                  </a:highlight>
                </a:rPr>
                <a:t>Technomaniac</a:t>
              </a:r>
              <a:r>
                <a:rPr lang="en-US" dirty="0">
                  <a:highlight>
                    <a:srgbClr val="FFFFFF"/>
                  </a:highlight>
                </a:rPr>
                <a:t>  </a:t>
              </a:r>
              <a:endParaRPr lang="en-IN" dirty="0">
                <a:highlight>
                  <a:srgbClr val="FFFFFF"/>
                </a:highlight>
              </a:endParaRPr>
            </a:p>
          </p:txBody>
        </p:sp>
        <p:sp>
          <p:nvSpPr>
            <p:cNvPr id="15" name="TextBox 14">
              <a:extLst>
                <a:ext uri="{FF2B5EF4-FFF2-40B4-BE49-F238E27FC236}">
                  <a16:creationId xmlns:a16="http://schemas.microsoft.com/office/drawing/2014/main" id="{BE711E72-FC79-AD87-213C-9B91B1E39677}"/>
                </a:ext>
              </a:extLst>
            </p:cNvPr>
            <p:cNvSpPr txBox="1"/>
            <p:nvPr/>
          </p:nvSpPr>
          <p:spPr>
            <a:xfrm>
              <a:off x="2338939" y="3504816"/>
              <a:ext cx="5852160" cy="369332"/>
            </a:xfrm>
            <a:prstGeom prst="rect">
              <a:avLst/>
            </a:prstGeom>
            <a:noFill/>
          </p:spPr>
          <p:txBody>
            <a:bodyPr wrap="square" rtlCol="0">
              <a:spAutoFit/>
            </a:bodyPr>
            <a:lstStyle/>
            <a:p>
              <a:r>
                <a:rPr lang="en-US" dirty="0">
                  <a:highlight>
                    <a:srgbClr val="FFFFFF"/>
                  </a:highlight>
                </a:rPr>
                <a:t>Jaipur     -&gt;    Bangalore</a:t>
              </a:r>
              <a:endParaRPr lang="en-IN" dirty="0">
                <a:highlight>
                  <a:srgbClr val="FFFFFF"/>
                </a:highlight>
              </a:endParaRPr>
            </a:p>
          </p:txBody>
        </p:sp>
      </p:grpSp>
      <p:sp>
        <p:nvSpPr>
          <p:cNvPr id="17" name="TextBox 16">
            <a:extLst>
              <a:ext uri="{FF2B5EF4-FFF2-40B4-BE49-F238E27FC236}">
                <a16:creationId xmlns:a16="http://schemas.microsoft.com/office/drawing/2014/main" id="{48E2A628-F40A-D057-B27B-74EC865169EF}"/>
              </a:ext>
            </a:extLst>
          </p:cNvPr>
          <p:cNvSpPr txBox="1"/>
          <p:nvPr/>
        </p:nvSpPr>
        <p:spPr>
          <a:xfrm>
            <a:off x="188494" y="1403444"/>
            <a:ext cx="3647975" cy="584775"/>
          </a:xfrm>
          <a:prstGeom prst="rect">
            <a:avLst/>
          </a:prstGeom>
          <a:noFill/>
        </p:spPr>
        <p:txBody>
          <a:bodyPr wrap="square" rtlCol="0">
            <a:spAutoFit/>
          </a:bodyPr>
          <a:lstStyle/>
          <a:p>
            <a:r>
              <a:rPr lang="en-US" sz="3200" b="1" dirty="0">
                <a:solidFill>
                  <a:schemeClr val="bg1"/>
                </a:solidFill>
              </a:rPr>
              <a:t>Before state</a:t>
            </a:r>
            <a:endParaRPr lang="en-IN" sz="3200" b="1" dirty="0">
              <a:solidFill>
                <a:schemeClr val="bg1"/>
              </a:solidFill>
            </a:endParaRPr>
          </a:p>
        </p:txBody>
      </p:sp>
    </p:spTree>
    <p:extLst>
      <p:ext uri="{BB962C8B-B14F-4D97-AF65-F5344CB8AC3E}">
        <p14:creationId xmlns:p14="http://schemas.microsoft.com/office/powerpoint/2010/main" val="1743363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AFDD-E1AE-C64C-BDFF-B79A3E282DC2}"/>
              </a:ext>
            </a:extLst>
          </p:cNvPr>
          <p:cNvSpPr>
            <a:spLocks noGrp="1"/>
          </p:cNvSpPr>
          <p:nvPr>
            <p:ph type="title"/>
          </p:nvPr>
        </p:nvSpPr>
        <p:spPr>
          <a:xfrm>
            <a:off x="838200" y="165401"/>
            <a:ext cx="10515600" cy="1008063"/>
          </a:xfrm>
        </p:spPr>
        <p:txBody>
          <a:bodyPr/>
          <a:lstStyle/>
          <a:p>
            <a:r>
              <a:rPr lang="en-US" dirty="0"/>
              <a:t>Example without Concurrency control</a:t>
            </a:r>
            <a:endParaRPr lang="en-IN" dirty="0"/>
          </a:p>
        </p:txBody>
      </p:sp>
      <p:grpSp>
        <p:nvGrpSpPr>
          <p:cNvPr id="16" name="Group 15">
            <a:extLst>
              <a:ext uri="{FF2B5EF4-FFF2-40B4-BE49-F238E27FC236}">
                <a16:creationId xmlns:a16="http://schemas.microsoft.com/office/drawing/2014/main" id="{F34F36D6-8E71-24C7-300C-A46DA32AE1E0}"/>
              </a:ext>
            </a:extLst>
          </p:cNvPr>
          <p:cNvGrpSpPr/>
          <p:nvPr/>
        </p:nvGrpSpPr>
        <p:grpSpPr>
          <a:xfrm>
            <a:off x="188494" y="2079056"/>
            <a:ext cx="8012231" cy="2853870"/>
            <a:chOff x="178868" y="1799924"/>
            <a:chExt cx="8012231" cy="2853870"/>
          </a:xfrm>
        </p:grpSpPr>
        <p:sp>
          <p:nvSpPr>
            <p:cNvPr id="6" name="Arrow: Right 5">
              <a:extLst>
                <a:ext uri="{FF2B5EF4-FFF2-40B4-BE49-F238E27FC236}">
                  <a16:creationId xmlns:a16="http://schemas.microsoft.com/office/drawing/2014/main" id="{1C3E6B04-7C12-9867-EA8D-4BA47063FF84}"/>
                </a:ext>
              </a:extLst>
            </p:cNvPr>
            <p:cNvSpPr/>
            <p:nvPr/>
          </p:nvSpPr>
          <p:spPr>
            <a:xfrm>
              <a:off x="178870" y="2165061"/>
              <a:ext cx="1318660" cy="6641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USER 1</a:t>
              </a:r>
              <a:endParaRPr lang="en-IN" dirty="0"/>
            </a:p>
          </p:txBody>
        </p:sp>
        <p:sp>
          <p:nvSpPr>
            <p:cNvPr id="7" name="Arrow: Right 6">
              <a:extLst>
                <a:ext uri="{FF2B5EF4-FFF2-40B4-BE49-F238E27FC236}">
                  <a16:creationId xmlns:a16="http://schemas.microsoft.com/office/drawing/2014/main" id="{56461D89-5A1A-3787-F355-F8ABDB25A855}"/>
                </a:ext>
              </a:extLst>
            </p:cNvPr>
            <p:cNvSpPr/>
            <p:nvPr/>
          </p:nvSpPr>
          <p:spPr>
            <a:xfrm>
              <a:off x="178868" y="3989651"/>
              <a:ext cx="1318661" cy="664143"/>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USER 2</a:t>
              </a:r>
              <a:endParaRPr lang="en-IN" dirty="0"/>
            </a:p>
          </p:txBody>
        </p:sp>
        <p:sp>
          <p:nvSpPr>
            <p:cNvPr id="14" name="TextBox 13">
              <a:extLst>
                <a:ext uri="{FF2B5EF4-FFF2-40B4-BE49-F238E27FC236}">
                  <a16:creationId xmlns:a16="http://schemas.microsoft.com/office/drawing/2014/main" id="{7110B2C4-14FF-4B3F-8148-5CDBBE92CD78}"/>
                </a:ext>
              </a:extLst>
            </p:cNvPr>
            <p:cNvSpPr txBox="1"/>
            <p:nvPr/>
          </p:nvSpPr>
          <p:spPr>
            <a:xfrm>
              <a:off x="2338939" y="1799924"/>
              <a:ext cx="5852160" cy="369332"/>
            </a:xfrm>
            <a:prstGeom prst="rect">
              <a:avLst/>
            </a:prstGeom>
            <a:noFill/>
          </p:spPr>
          <p:txBody>
            <a:bodyPr wrap="square" rtlCol="0">
              <a:spAutoFit/>
            </a:bodyPr>
            <a:lstStyle/>
            <a:p>
              <a:r>
                <a:rPr lang="en-US" dirty="0">
                  <a:highlight>
                    <a:srgbClr val="FFFFFF"/>
                  </a:highlight>
                </a:rPr>
                <a:t>SAP </a:t>
              </a:r>
              <a:r>
                <a:rPr lang="en-US" dirty="0" err="1">
                  <a:highlight>
                    <a:srgbClr val="FFFFFF"/>
                  </a:highlight>
                </a:rPr>
                <a:t>Technomaniac</a:t>
              </a:r>
              <a:r>
                <a:rPr lang="en-US" dirty="0">
                  <a:highlight>
                    <a:srgbClr val="FFFFFF"/>
                  </a:highlight>
                </a:rPr>
                <a:t> -&gt; </a:t>
              </a:r>
              <a:r>
                <a:rPr lang="en-US" dirty="0" err="1">
                  <a:highlight>
                    <a:srgbClr val="FFFFFF"/>
                  </a:highlight>
                </a:rPr>
                <a:t>Technomaniac</a:t>
              </a:r>
              <a:r>
                <a:rPr lang="en-US" dirty="0">
                  <a:highlight>
                    <a:srgbClr val="FFFFFF"/>
                  </a:highlight>
                </a:rPr>
                <a:t>  </a:t>
              </a:r>
              <a:endParaRPr lang="en-IN" dirty="0">
                <a:highlight>
                  <a:srgbClr val="FFFFFF"/>
                </a:highlight>
              </a:endParaRPr>
            </a:p>
          </p:txBody>
        </p:sp>
        <p:sp>
          <p:nvSpPr>
            <p:cNvPr id="15" name="TextBox 14">
              <a:extLst>
                <a:ext uri="{FF2B5EF4-FFF2-40B4-BE49-F238E27FC236}">
                  <a16:creationId xmlns:a16="http://schemas.microsoft.com/office/drawing/2014/main" id="{BE711E72-FC79-AD87-213C-9B91B1E39677}"/>
                </a:ext>
              </a:extLst>
            </p:cNvPr>
            <p:cNvSpPr txBox="1"/>
            <p:nvPr/>
          </p:nvSpPr>
          <p:spPr>
            <a:xfrm>
              <a:off x="2338939" y="3504816"/>
              <a:ext cx="5852160" cy="369332"/>
            </a:xfrm>
            <a:prstGeom prst="rect">
              <a:avLst/>
            </a:prstGeom>
            <a:noFill/>
          </p:spPr>
          <p:txBody>
            <a:bodyPr wrap="square" rtlCol="0">
              <a:spAutoFit/>
            </a:bodyPr>
            <a:lstStyle/>
            <a:p>
              <a:r>
                <a:rPr lang="en-US" dirty="0">
                  <a:highlight>
                    <a:srgbClr val="FFFFFF"/>
                  </a:highlight>
                </a:rPr>
                <a:t>Jaipur     -&gt;    Bangalore</a:t>
              </a:r>
              <a:endParaRPr lang="en-IN" dirty="0">
                <a:highlight>
                  <a:srgbClr val="FFFFFF"/>
                </a:highlight>
              </a:endParaRPr>
            </a:p>
          </p:txBody>
        </p:sp>
      </p:grpSp>
      <p:sp>
        <p:nvSpPr>
          <p:cNvPr id="17" name="TextBox 16">
            <a:extLst>
              <a:ext uri="{FF2B5EF4-FFF2-40B4-BE49-F238E27FC236}">
                <a16:creationId xmlns:a16="http://schemas.microsoft.com/office/drawing/2014/main" id="{48E2A628-F40A-D057-B27B-74EC865169EF}"/>
              </a:ext>
            </a:extLst>
          </p:cNvPr>
          <p:cNvSpPr txBox="1"/>
          <p:nvPr/>
        </p:nvSpPr>
        <p:spPr>
          <a:xfrm>
            <a:off x="313623" y="1257393"/>
            <a:ext cx="3647975" cy="584775"/>
          </a:xfrm>
          <a:prstGeom prst="rect">
            <a:avLst/>
          </a:prstGeom>
          <a:noFill/>
        </p:spPr>
        <p:txBody>
          <a:bodyPr wrap="square" rtlCol="0">
            <a:spAutoFit/>
          </a:bodyPr>
          <a:lstStyle/>
          <a:p>
            <a:r>
              <a:rPr lang="en-US" sz="3200" b="1" dirty="0">
                <a:solidFill>
                  <a:schemeClr val="bg1"/>
                </a:solidFill>
              </a:rPr>
              <a:t>After state</a:t>
            </a:r>
            <a:endParaRPr lang="en-IN" sz="3200" b="1" dirty="0">
              <a:solidFill>
                <a:schemeClr val="bg1"/>
              </a:solidFill>
            </a:endParaRPr>
          </a:p>
        </p:txBody>
      </p:sp>
      <p:pic>
        <p:nvPicPr>
          <p:cNvPr id="4" name="Picture 3">
            <a:extLst>
              <a:ext uri="{FF2B5EF4-FFF2-40B4-BE49-F238E27FC236}">
                <a16:creationId xmlns:a16="http://schemas.microsoft.com/office/drawing/2014/main" id="{9D78B3E0-0E30-FA6F-D86F-28A011F46DEB}"/>
              </a:ext>
            </a:extLst>
          </p:cNvPr>
          <p:cNvPicPr>
            <a:picLocks noChangeAspect="1"/>
          </p:cNvPicPr>
          <p:nvPr/>
        </p:nvPicPr>
        <p:blipFill>
          <a:blip r:embed="rId2"/>
          <a:stretch>
            <a:fillRect/>
          </a:stretch>
        </p:blipFill>
        <p:spPr>
          <a:xfrm>
            <a:off x="1703673" y="2673911"/>
            <a:ext cx="10202778" cy="466894"/>
          </a:xfrm>
          <a:prstGeom prst="rect">
            <a:avLst/>
          </a:prstGeom>
        </p:spPr>
      </p:pic>
      <p:pic>
        <p:nvPicPr>
          <p:cNvPr id="8" name="Picture 7">
            <a:extLst>
              <a:ext uri="{FF2B5EF4-FFF2-40B4-BE49-F238E27FC236}">
                <a16:creationId xmlns:a16="http://schemas.microsoft.com/office/drawing/2014/main" id="{D15D205D-61D5-FE54-B8FD-79CD82B4E330}"/>
              </a:ext>
            </a:extLst>
          </p:cNvPr>
          <p:cNvPicPr>
            <a:picLocks noChangeAspect="1"/>
          </p:cNvPicPr>
          <p:nvPr/>
        </p:nvPicPr>
        <p:blipFill>
          <a:blip r:embed="rId3"/>
          <a:stretch>
            <a:fillRect/>
          </a:stretch>
        </p:blipFill>
        <p:spPr>
          <a:xfrm>
            <a:off x="1703672" y="4303624"/>
            <a:ext cx="10202779" cy="490294"/>
          </a:xfrm>
          <a:prstGeom prst="rect">
            <a:avLst/>
          </a:prstGeom>
        </p:spPr>
      </p:pic>
    </p:spTree>
    <p:extLst>
      <p:ext uri="{BB962C8B-B14F-4D97-AF65-F5344CB8AC3E}">
        <p14:creationId xmlns:p14="http://schemas.microsoft.com/office/powerpoint/2010/main" val="3662760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9F71-51B5-655D-4762-C9C6243D9C2C}"/>
              </a:ext>
            </a:extLst>
          </p:cNvPr>
          <p:cNvSpPr>
            <a:spLocks noGrp="1"/>
          </p:cNvSpPr>
          <p:nvPr>
            <p:ph type="title"/>
          </p:nvPr>
        </p:nvSpPr>
        <p:spPr/>
        <p:txBody>
          <a:bodyPr/>
          <a:lstStyle/>
          <a:p>
            <a:r>
              <a:rPr lang="en-IN" dirty="0"/>
              <a:t>Potential problems of Concurrency</a:t>
            </a:r>
          </a:p>
        </p:txBody>
      </p:sp>
      <p:sp>
        <p:nvSpPr>
          <p:cNvPr id="3" name="Content Placeholder 2">
            <a:extLst>
              <a:ext uri="{FF2B5EF4-FFF2-40B4-BE49-F238E27FC236}">
                <a16:creationId xmlns:a16="http://schemas.microsoft.com/office/drawing/2014/main" id="{10526E2D-DF5B-2565-A360-D806E5EB4AAA}"/>
              </a:ext>
            </a:extLst>
          </p:cNvPr>
          <p:cNvSpPr>
            <a:spLocks noGrp="1"/>
          </p:cNvSpPr>
          <p:nvPr>
            <p:ph idx="1"/>
          </p:nvPr>
        </p:nvSpPr>
        <p:spPr>
          <a:xfrm>
            <a:off x="285817" y="1432059"/>
            <a:ext cx="8787063" cy="4958581"/>
          </a:xfrm>
        </p:spPr>
        <p:txBody>
          <a:bodyPr>
            <a:normAutofit/>
          </a:bodyPr>
          <a:lstStyle/>
          <a:p>
            <a:r>
              <a:rPr lang="en-US" b="1" dirty="0"/>
              <a:t>Lost Updates </a:t>
            </a:r>
            <a:r>
              <a:rPr lang="en-US" dirty="0"/>
              <a:t>occur when multiple transactions select the same row and update the row based on the value selected</a:t>
            </a:r>
          </a:p>
          <a:p>
            <a:endParaRPr lang="en-US" dirty="0"/>
          </a:p>
          <a:p>
            <a:r>
              <a:rPr lang="en-US" dirty="0"/>
              <a:t>Second transaction selects a row which is updated by another transaction (</a:t>
            </a:r>
            <a:r>
              <a:rPr lang="en-US" b="1" dirty="0"/>
              <a:t>dirty read</a:t>
            </a:r>
            <a:r>
              <a:rPr lang="en-US" dirty="0"/>
              <a:t>)</a:t>
            </a:r>
          </a:p>
          <a:p>
            <a:endParaRPr lang="en-US" dirty="0"/>
          </a:p>
          <a:p>
            <a:r>
              <a:rPr lang="en-US" dirty="0"/>
              <a:t>Second transaction is trying to </a:t>
            </a:r>
            <a:r>
              <a:rPr lang="en-US" b="1" dirty="0"/>
              <a:t>access the same row </a:t>
            </a:r>
            <a:r>
              <a:rPr lang="en-US" dirty="0"/>
              <a:t>several times and reads </a:t>
            </a:r>
            <a:r>
              <a:rPr lang="en-US" b="1" dirty="0"/>
              <a:t>different data </a:t>
            </a:r>
            <a:r>
              <a:rPr lang="en-US" dirty="0"/>
              <a:t>each time.</a:t>
            </a:r>
            <a:endParaRPr lang="en-IN" dirty="0"/>
          </a:p>
        </p:txBody>
      </p:sp>
    </p:spTree>
    <p:extLst>
      <p:ext uri="{BB962C8B-B14F-4D97-AF65-F5344CB8AC3E}">
        <p14:creationId xmlns:p14="http://schemas.microsoft.com/office/powerpoint/2010/main" val="29944482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4885-E85E-9873-D2A1-B0222F604761}"/>
              </a:ext>
            </a:extLst>
          </p:cNvPr>
          <p:cNvSpPr>
            <a:spLocks noGrp="1"/>
          </p:cNvSpPr>
          <p:nvPr>
            <p:ph type="title"/>
          </p:nvPr>
        </p:nvSpPr>
        <p:spPr/>
        <p:txBody>
          <a:bodyPr/>
          <a:lstStyle/>
          <a:p>
            <a:r>
              <a:rPr lang="en-US" dirty="0"/>
              <a:t>ETag (Entity Tag)</a:t>
            </a:r>
            <a:endParaRPr lang="en-IN" dirty="0"/>
          </a:p>
        </p:txBody>
      </p:sp>
      <p:sp>
        <p:nvSpPr>
          <p:cNvPr id="3" name="Content Placeholder 2">
            <a:extLst>
              <a:ext uri="{FF2B5EF4-FFF2-40B4-BE49-F238E27FC236}">
                <a16:creationId xmlns:a16="http://schemas.microsoft.com/office/drawing/2014/main" id="{26018AEB-095D-21B0-A3B2-8BFF6610E8E1}"/>
              </a:ext>
            </a:extLst>
          </p:cNvPr>
          <p:cNvSpPr>
            <a:spLocks noGrp="1"/>
          </p:cNvSpPr>
          <p:nvPr>
            <p:ph idx="1"/>
          </p:nvPr>
        </p:nvSpPr>
        <p:spPr>
          <a:xfrm>
            <a:off x="147320" y="1561464"/>
            <a:ext cx="9474200" cy="5438775"/>
          </a:xfrm>
        </p:spPr>
        <p:txBody>
          <a:bodyPr/>
          <a:lstStyle/>
          <a:p>
            <a:r>
              <a:rPr lang="en-US" dirty="0"/>
              <a:t>ETags or entity tags are part of the HTTP protocol</a:t>
            </a:r>
          </a:p>
          <a:p>
            <a:r>
              <a:rPr lang="en-US" dirty="0"/>
              <a:t>They are header fields that help to determine changes of a resource </a:t>
            </a:r>
          </a:p>
          <a:p>
            <a:r>
              <a:rPr lang="en-US" dirty="0" err="1"/>
              <a:t>Etags</a:t>
            </a:r>
            <a:r>
              <a:rPr lang="en-US" dirty="0"/>
              <a:t> are usually </a:t>
            </a:r>
            <a:r>
              <a:rPr lang="en-US" b="1" dirty="0"/>
              <a:t>timestamps</a:t>
            </a:r>
            <a:r>
              <a:rPr lang="en-US" dirty="0"/>
              <a:t> that are updated when an entity is updated. </a:t>
            </a:r>
          </a:p>
          <a:p>
            <a:r>
              <a:rPr lang="en-US" dirty="0"/>
              <a:t>For more complex scenarios however, </a:t>
            </a:r>
            <a:r>
              <a:rPr lang="en-US" b="1" dirty="0"/>
              <a:t>timestamps</a:t>
            </a:r>
            <a:r>
              <a:rPr lang="en-US" dirty="0"/>
              <a:t> might not be the best choice and a </a:t>
            </a:r>
            <a:r>
              <a:rPr lang="en-US" b="1" dirty="0"/>
              <a:t>hashtag</a:t>
            </a:r>
            <a:r>
              <a:rPr lang="en-US" dirty="0"/>
              <a:t> is the better approach.</a:t>
            </a:r>
            <a:endParaRPr lang="en-IN" dirty="0"/>
          </a:p>
        </p:txBody>
      </p:sp>
    </p:spTree>
    <p:extLst>
      <p:ext uri="{BB962C8B-B14F-4D97-AF65-F5344CB8AC3E}">
        <p14:creationId xmlns:p14="http://schemas.microsoft.com/office/powerpoint/2010/main" val="194859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BC2A-A79D-DE96-B84F-B4D578F7F09A}"/>
              </a:ext>
            </a:extLst>
          </p:cNvPr>
          <p:cNvSpPr>
            <a:spLocks noGrp="1"/>
          </p:cNvSpPr>
          <p:nvPr>
            <p:ph type="title"/>
          </p:nvPr>
        </p:nvSpPr>
        <p:spPr/>
        <p:txBody>
          <a:bodyPr/>
          <a:lstStyle/>
          <a:p>
            <a:r>
              <a:rPr lang="en-IN" dirty="0"/>
              <a:t> User 1 </a:t>
            </a:r>
            <a:r>
              <a:rPr lang="en-US" dirty="0"/>
              <a:t>With Concurrency control </a:t>
            </a:r>
            <a:endParaRPr lang="en-IN" dirty="0"/>
          </a:p>
        </p:txBody>
      </p:sp>
      <p:grpSp>
        <p:nvGrpSpPr>
          <p:cNvPr id="13" name="Group 12">
            <a:extLst>
              <a:ext uri="{FF2B5EF4-FFF2-40B4-BE49-F238E27FC236}">
                <a16:creationId xmlns:a16="http://schemas.microsoft.com/office/drawing/2014/main" id="{03B80F7F-0464-DCE3-3D2D-6C5FD828888E}"/>
              </a:ext>
            </a:extLst>
          </p:cNvPr>
          <p:cNvGrpSpPr/>
          <p:nvPr/>
        </p:nvGrpSpPr>
        <p:grpSpPr>
          <a:xfrm>
            <a:off x="335381" y="4026963"/>
            <a:ext cx="8073289" cy="1723216"/>
            <a:chOff x="377692" y="4525645"/>
            <a:chExt cx="8591550" cy="1943809"/>
          </a:xfrm>
        </p:grpSpPr>
        <p:grpSp>
          <p:nvGrpSpPr>
            <p:cNvPr id="19" name="Group 18">
              <a:extLst>
                <a:ext uri="{FF2B5EF4-FFF2-40B4-BE49-F238E27FC236}">
                  <a16:creationId xmlns:a16="http://schemas.microsoft.com/office/drawing/2014/main" id="{0BF3A742-E8AA-CD74-C512-75F8670F73E6}"/>
                </a:ext>
              </a:extLst>
            </p:cNvPr>
            <p:cNvGrpSpPr/>
            <p:nvPr/>
          </p:nvGrpSpPr>
          <p:grpSpPr>
            <a:xfrm>
              <a:off x="377692" y="4525645"/>
              <a:ext cx="8591550" cy="1943809"/>
              <a:chOff x="542925" y="3933116"/>
              <a:chExt cx="8591550" cy="1943809"/>
            </a:xfrm>
          </p:grpSpPr>
          <p:grpSp>
            <p:nvGrpSpPr>
              <p:cNvPr id="26" name="Group 25">
                <a:extLst>
                  <a:ext uri="{FF2B5EF4-FFF2-40B4-BE49-F238E27FC236}">
                    <a16:creationId xmlns:a16="http://schemas.microsoft.com/office/drawing/2014/main" id="{F36F690C-E034-E534-7566-601F31B97E9E}"/>
                  </a:ext>
                </a:extLst>
              </p:cNvPr>
              <p:cNvGrpSpPr/>
              <p:nvPr/>
            </p:nvGrpSpPr>
            <p:grpSpPr>
              <a:xfrm>
                <a:off x="542925" y="4200525"/>
                <a:ext cx="8058150" cy="1676400"/>
                <a:chOff x="1133475" y="4152900"/>
                <a:chExt cx="6524625" cy="1295400"/>
              </a:xfrm>
            </p:grpSpPr>
            <p:pic>
              <p:nvPicPr>
                <p:cNvPr id="31" name="Graphic 30" descr="Monitor with solid fill">
                  <a:extLst>
                    <a:ext uri="{FF2B5EF4-FFF2-40B4-BE49-F238E27FC236}">
                      <a16:creationId xmlns:a16="http://schemas.microsoft.com/office/drawing/2014/main" id="{C05E7F02-FA59-01A9-D94D-E416F9C703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32" name="Graphic 31" descr="Database with solid fill">
                  <a:extLst>
                    <a:ext uri="{FF2B5EF4-FFF2-40B4-BE49-F238E27FC236}">
                      <a16:creationId xmlns:a16="http://schemas.microsoft.com/office/drawing/2014/main" id="{8E301DCD-0390-FA8E-7778-03E1AE5A883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grpSp>
          <p:sp>
            <p:nvSpPr>
              <p:cNvPr id="23" name="TextBox 22">
                <a:extLst>
                  <a:ext uri="{FF2B5EF4-FFF2-40B4-BE49-F238E27FC236}">
                    <a16:creationId xmlns:a16="http://schemas.microsoft.com/office/drawing/2014/main" id="{2E21CD18-8F91-9E5A-39B6-AD65FEE584E6}"/>
                  </a:ext>
                </a:extLst>
              </p:cNvPr>
              <p:cNvSpPr txBox="1"/>
              <p:nvPr/>
            </p:nvSpPr>
            <p:spPr>
              <a:xfrm>
                <a:off x="7280587" y="3933116"/>
                <a:ext cx="1853888" cy="369332"/>
              </a:xfrm>
              <a:prstGeom prst="rect">
                <a:avLst/>
              </a:prstGeom>
              <a:noFill/>
            </p:spPr>
            <p:txBody>
              <a:bodyPr wrap="square" rtlCol="0">
                <a:spAutoFit/>
              </a:bodyPr>
              <a:lstStyle/>
              <a:p>
                <a:r>
                  <a:rPr lang="en-US" b="1" dirty="0">
                    <a:solidFill>
                      <a:schemeClr val="bg1"/>
                    </a:solidFill>
                  </a:rPr>
                  <a:t>Server</a:t>
                </a:r>
              </a:p>
            </p:txBody>
          </p:sp>
        </p:grpSp>
        <p:sp>
          <p:nvSpPr>
            <p:cNvPr id="34" name="Arrow: Right 33">
              <a:extLst>
                <a:ext uri="{FF2B5EF4-FFF2-40B4-BE49-F238E27FC236}">
                  <a16:creationId xmlns:a16="http://schemas.microsoft.com/office/drawing/2014/main" id="{B2AA680A-5126-FCBB-AB7A-1FB62981F2E5}"/>
                </a:ext>
              </a:extLst>
            </p:cNvPr>
            <p:cNvSpPr/>
            <p:nvPr/>
          </p:nvSpPr>
          <p:spPr>
            <a:xfrm flipH="1">
              <a:off x="2338939" y="5254774"/>
              <a:ext cx="4776415" cy="7529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Updated +HTTP 201</a:t>
              </a:r>
            </a:p>
          </p:txBody>
        </p:sp>
      </p:grpSp>
      <p:grpSp>
        <p:nvGrpSpPr>
          <p:cNvPr id="12" name="Group 11">
            <a:extLst>
              <a:ext uri="{FF2B5EF4-FFF2-40B4-BE49-F238E27FC236}">
                <a16:creationId xmlns:a16="http://schemas.microsoft.com/office/drawing/2014/main" id="{1510DC02-9FDF-7A64-ADA6-999615F547B4}"/>
              </a:ext>
            </a:extLst>
          </p:cNvPr>
          <p:cNvGrpSpPr/>
          <p:nvPr/>
        </p:nvGrpSpPr>
        <p:grpSpPr>
          <a:xfrm>
            <a:off x="154406" y="1303082"/>
            <a:ext cx="8591550" cy="2183664"/>
            <a:chOff x="558667" y="1505642"/>
            <a:chExt cx="8591550" cy="2183664"/>
          </a:xfrm>
        </p:grpSpPr>
        <p:grpSp>
          <p:nvGrpSpPr>
            <p:cNvPr id="4" name="Group 3">
              <a:extLst>
                <a:ext uri="{FF2B5EF4-FFF2-40B4-BE49-F238E27FC236}">
                  <a16:creationId xmlns:a16="http://schemas.microsoft.com/office/drawing/2014/main" id="{FF443914-0087-CA81-D948-0B43065DBB45}"/>
                </a:ext>
              </a:extLst>
            </p:cNvPr>
            <p:cNvGrpSpPr/>
            <p:nvPr/>
          </p:nvGrpSpPr>
          <p:grpSpPr>
            <a:xfrm>
              <a:off x="558667" y="1505642"/>
              <a:ext cx="8591550" cy="2183664"/>
              <a:chOff x="542925" y="3693261"/>
              <a:chExt cx="8591550" cy="2183664"/>
            </a:xfrm>
          </p:grpSpPr>
          <p:grpSp>
            <p:nvGrpSpPr>
              <p:cNvPr id="5" name="Group 4">
                <a:extLst>
                  <a:ext uri="{FF2B5EF4-FFF2-40B4-BE49-F238E27FC236}">
                    <a16:creationId xmlns:a16="http://schemas.microsoft.com/office/drawing/2014/main" id="{7705B052-2E21-E505-FE45-73A0EA43BE91}"/>
                  </a:ext>
                </a:extLst>
              </p:cNvPr>
              <p:cNvGrpSpPr/>
              <p:nvPr/>
            </p:nvGrpSpPr>
            <p:grpSpPr>
              <a:xfrm>
                <a:off x="542925" y="4200525"/>
                <a:ext cx="8254264" cy="1676400"/>
                <a:chOff x="1133475" y="4152900"/>
                <a:chExt cx="6683417" cy="1295400"/>
              </a:xfrm>
            </p:grpSpPr>
            <p:grpSp>
              <p:nvGrpSpPr>
                <p:cNvPr id="11" name="Group 10">
                  <a:extLst>
                    <a:ext uri="{FF2B5EF4-FFF2-40B4-BE49-F238E27FC236}">
                      <a16:creationId xmlns:a16="http://schemas.microsoft.com/office/drawing/2014/main" id="{401770A7-0DE3-825B-C749-3D87435563D6}"/>
                    </a:ext>
                  </a:extLst>
                </p:cNvPr>
                <p:cNvGrpSpPr/>
                <p:nvPr/>
              </p:nvGrpSpPr>
              <p:grpSpPr>
                <a:xfrm>
                  <a:off x="1133475" y="4152900"/>
                  <a:ext cx="6683417" cy="1295400"/>
                  <a:chOff x="1133475" y="4152900"/>
                  <a:chExt cx="6683417" cy="1295400"/>
                </a:xfrm>
              </p:grpSpPr>
              <p:pic>
                <p:nvPicPr>
                  <p:cNvPr id="16" name="Graphic 15" descr="Monitor with solid fill">
                    <a:extLst>
                      <a:ext uri="{FF2B5EF4-FFF2-40B4-BE49-F238E27FC236}">
                        <a16:creationId xmlns:a16="http://schemas.microsoft.com/office/drawing/2014/main" id="{E9E0B84A-0DC3-6B81-3865-21447CE883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03DF7059-3B25-487F-8B41-57CECA656F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73892" y="4238625"/>
                    <a:ext cx="1143000" cy="1143000"/>
                  </a:xfrm>
                  <a:prstGeom prst="rect">
                    <a:avLst/>
                  </a:prstGeom>
                </p:spPr>
              </p:pic>
            </p:grpSp>
            <p:sp>
              <p:nvSpPr>
                <p:cNvPr id="14" name="Arrow: Right 13">
                  <a:extLst>
                    <a:ext uri="{FF2B5EF4-FFF2-40B4-BE49-F238E27FC236}">
                      <a16:creationId xmlns:a16="http://schemas.microsoft.com/office/drawing/2014/main" id="{B5BB3F3D-D0ED-78FF-8947-27CB82584926}"/>
                    </a:ext>
                  </a:extLst>
                </p:cNvPr>
                <p:cNvSpPr/>
                <p:nvPr/>
              </p:nvSpPr>
              <p:spPr>
                <a:xfrm>
                  <a:off x="2360350" y="4458967"/>
                  <a:ext cx="4457884" cy="5818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PUT Req + ETAG(W/"time'PT00H00M00S'")</a:t>
                  </a:r>
                </a:p>
              </p:txBody>
            </p:sp>
          </p:grpSp>
          <p:sp>
            <p:nvSpPr>
              <p:cNvPr id="6" name="TextBox 5">
                <a:extLst>
                  <a:ext uri="{FF2B5EF4-FFF2-40B4-BE49-F238E27FC236}">
                    <a16:creationId xmlns:a16="http://schemas.microsoft.com/office/drawing/2014/main" id="{BEEC40CB-9DC8-6418-9541-80C4A18EE003}"/>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USER1</a:t>
                </a:r>
              </a:p>
            </p:txBody>
          </p:sp>
          <p:sp>
            <p:nvSpPr>
              <p:cNvPr id="8" name="TextBox 7">
                <a:extLst>
                  <a:ext uri="{FF2B5EF4-FFF2-40B4-BE49-F238E27FC236}">
                    <a16:creationId xmlns:a16="http://schemas.microsoft.com/office/drawing/2014/main" id="{318F83BA-101C-4661-E490-68AAD057D181}"/>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grpSp>
        <p:sp>
          <p:nvSpPr>
            <p:cNvPr id="3" name="TextBox 2">
              <a:extLst>
                <a:ext uri="{FF2B5EF4-FFF2-40B4-BE49-F238E27FC236}">
                  <a16:creationId xmlns:a16="http://schemas.microsoft.com/office/drawing/2014/main" id="{3F1AFF25-B54B-E0C9-7D91-1BAD220D4D0F}"/>
                </a:ext>
              </a:extLst>
            </p:cNvPr>
            <p:cNvSpPr txBox="1"/>
            <p:nvPr/>
          </p:nvSpPr>
          <p:spPr>
            <a:xfrm>
              <a:off x="4018137" y="2158056"/>
              <a:ext cx="1327428" cy="369332"/>
            </a:xfrm>
            <a:prstGeom prst="rect">
              <a:avLst/>
            </a:prstGeom>
            <a:noFill/>
          </p:spPr>
          <p:txBody>
            <a:bodyPr wrap="square" rtlCol="0">
              <a:spAutoFit/>
            </a:bodyPr>
            <a:lstStyle/>
            <a:p>
              <a:r>
                <a:rPr lang="en-IN" dirty="0">
                  <a:highlight>
                    <a:srgbClr val="FFFFFF"/>
                  </a:highlight>
                </a:rPr>
                <a:t>If-Match</a:t>
              </a:r>
            </a:p>
          </p:txBody>
        </p:sp>
      </p:grpSp>
      <p:sp>
        <p:nvSpPr>
          <p:cNvPr id="9" name="TextBox 8">
            <a:extLst>
              <a:ext uri="{FF2B5EF4-FFF2-40B4-BE49-F238E27FC236}">
                <a16:creationId xmlns:a16="http://schemas.microsoft.com/office/drawing/2014/main" id="{3D3862E3-9B18-F90E-BD43-93B0029AD802}"/>
              </a:ext>
            </a:extLst>
          </p:cNvPr>
          <p:cNvSpPr txBox="1"/>
          <p:nvPr/>
        </p:nvSpPr>
        <p:spPr>
          <a:xfrm>
            <a:off x="5726688" y="6122011"/>
            <a:ext cx="3176680" cy="646331"/>
          </a:xfrm>
          <a:prstGeom prst="rect">
            <a:avLst/>
          </a:prstGeom>
          <a:noFill/>
        </p:spPr>
        <p:txBody>
          <a:bodyPr wrap="square" rtlCol="0">
            <a:spAutoFit/>
          </a:bodyPr>
          <a:lstStyle/>
          <a:p>
            <a:r>
              <a:rPr lang="en-IN" dirty="0">
                <a:highlight>
                  <a:srgbClr val="FFFFFF"/>
                </a:highlight>
              </a:rPr>
              <a:t>New ETAG </a:t>
            </a:r>
            <a:r>
              <a:rPr lang="en-US" dirty="0">
                <a:highlight>
                  <a:srgbClr val="FFFFFF"/>
                </a:highlight>
              </a:rPr>
              <a:t>W/"time'PT12H11M04S'"</a:t>
            </a:r>
            <a:endParaRPr lang="en-IN" dirty="0">
              <a:highlight>
                <a:srgbClr val="FFFFFF"/>
              </a:highlight>
            </a:endParaRPr>
          </a:p>
        </p:txBody>
      </p:sp>
      <p:pic>
        <p:nvPicPr>
          <p:cNvPr id="27" name="Picture 26">
            <a:extLst>
              <a:ext uri="{FF2B5EF4-FFF2-40B4-BE49-F238E27FC236}">
                <a16:creationId xmlns:a16="http://schemas.microsoft.com/office/drawing/2014/main" id="{21C2DFF8-3F06-D63C-E676-F313B20553A9}"/>
              </a:ext>
            </a:extLst>
          </p:cNvPr>
          <p:cNvPicPr>
            <a:picLocks noChangeAspect="1"/>
          </p:cNvPicPr>
          <p:nvPr/>
        </p:nvPicPr>
        <p:blipFill>
          <a:blip r:embed="rId6"/>
          <a:stretch>
            <a:fillRect/>
          </a:stretch>
        </p:blipFill>
        <p:spPr>
          <a:xfrm>
            <a:off x="154406" y="3538448"/>
            <a:ext cx="10202778" cy="466894"/>
          </a:xfrm>
          <a:prstGeom prst="rect">
            <a:avLst/>
          </a:prstGeom>
        </p:spPr>
      </p:pic>
    </p:spTree>
    <p:extLst>
      <p:ext uri="{BB962C8B-B14F-4D97-AF65-F5344CB8AC3E}">
        <p14:creationId xmlns:p14="http://schemas.microsoft.com/office/powerpoint/2010/main" val="27021416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BC2A-A79D-DE96-B84F-B4D578F7F09A}"/>
              </a:ext>
            </a:extLst>
          </p:cNvPr>
          <p:cNvSpPr>
            <a:spLocks noGrp="1"/>
          </p:cNvSpPr>
          <p:nvPr>
            <p:ph type="title"/>
          </p:nvPr>
        </p:nvSpPr>
        <p:spPr/>
        <p:txBody>
          <a:bodyPr/>
          <a:lstStyle/>
          <a:p>
            <a:r>
              <a:rPr lang="en-IN" dirty="0"/>
              <a:t> User 2 </a:t>
            </a:r>
            <a:r>
              <a:rPr lang="en-US" dirty="0"/>
              <a:t>with Concurrency control</a:t>
            </a:r>
            <a:endParaRPr lang="en-IN" dirty="0"/>
          </a:p>
        </p:txBody>
      </p:sp>
      <p:grpSp>
        <p:nvGrpSpPr>
          <p:cNvPr id="13" name="Group 12">
            <a:extLst>
              <a:ext uri="{FF2B5EF4-FFF2-40B4-BE49-F238E27FC236}">
                <a16:creationId xmlns:a16="http://schemas.microsoft.com/office/drawing/2014/main" id="{03B80F7F-0464-DCE3-3D2D-6C5FD828888E}"/>
              </a:ext>
            </a:extLst>
          </p:cNvPr>
          <p:cNvGrpSpPr/>
          <p:nvPr/>
        </p:nvGrpSpPr>
        <p:grpSpPr>
          <a:xfrm>
            <a:off x="335381" y="3988850"/>
            <a:ext cx="8308104" cy="1761330"/>
            <a:chOff x="377692" y="4482652"/>
            <a:chExt cx="8591549" cy="1986802"/>
          </a:xfrm>
        </p:grpSpPr>
        <p:grpSp>
          <p:nvGrpSpPr>
            <p:cNvPr id="19" name="Group 18">
              <a:extLst>
                <a:ext uri="{FF2B5EF4-FFF2-40B4-BE49-F238E27FC236}">
                  <a16:creationId xmlns:a16="http://schemas.microsoft.com/office/drawing/2014/main" id="{0BF3A742-E8AA-CD74-C512-75F8670F73E6}"/>
                </a:ext>
              </a:extLst>
            </p:cNvPr>
            <p:cNvGrpSpPr/>
            <p:nvPr/>
          </p:nvGrpSpPr>
          <p:grpSpPr>
            <a:xfrm>
              <a:off x="377692" y="4482652"/>
              <a:ext cx="8591549" cy="1986802"/>
              <a:chOff x="542925" y="3890123"/>
              <a:chExt cx="8591549" cy="1986802"/>
            </a:xfrm>
          </p:grpSpPr>
          <p:grpSp>
            <p:nvGrpSpPr>
              <p:cNvPr id="26" name="Group 25">
                <a:extLst>
                  <a:ext uri="{FF2B5EF4-FFF2-40B4-BE49-F238E27FC236}">
                    <a16:creationId xmlns:a16="http://schemas.microsoft.com/office/drawing/2014/main" id="{F36F690C-E034-E534-7566-601F31B97E9E}"/>
                  </a:ext>
                </a:extLst>
              </p:cNvPr>
              <p:cNvGrpSpPr/>
              <p:nvPr/>
            </p:nvGrpSpPr>
            <p:grpSpPr>
              <a:xfrm>
                <a:off x="542925" y="4200525"/>
                <a:ext cx="8058150" cy="1676400"/>
                <a:chOff x="1133475" y="4152900"/>
                <a:chExt cx="6524625" cy="1295400"/>
              </a:xfrm>
            </p:grpSpPr>
            <p:pic>
              <p:nvPicPr>
                <p:cNvPr id="31" name="Graphic 30" descr="Monitor with solid fill">
                  <a:extLst>
                    <a:ext uri="{FF2B5EF4-FFF2-40B4-BE49-F238E27FC236}">
                      <a16:creationId xmlns:a16="http://schemas.microsoft.com/office/drawing/2014/main" id="{C05E7F02-FA59-01A9-D94D-E416F9C703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32" name="Graphic 31" descr="Database with solid fill">
                  <a:extLst>
                    <a:ext uri="{FF2B5EF4-FFF2-40B4-BE49-F238E27FC236}">
                      <a16:creationId xmlns:a16="http://schemas.microsoft.com/office/drawing/2014/main" id="{8E301DCD-0390-FA8E-7778-03E1AE5A883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15100" y="4230687"/>
                  <a:ext cx="1143000" cy="1143000"/>
                </a:xfrm>
                <a:prstGeom prst="rect">
                  <a:avLst/>
                </a:prstGeom>
              </p:spPr>
            </p:pic>
          </p:grpSp>
          <p:sp>
            <p:nvSpPr>
              <p:cNvPr id="23" name="TextBox 22">
                <a:extLst>
                  <a:ext uri="{FF2B5EF4-FFF2-40B4-BE49-F238E27FC236}">
                    <a16:creationId xmlns:a16="http://schemas.microsoft.com/office/drawing/2014/main" id="{2E21CD18-8F91-9E5A-39B6-AD65FEE584E6}"/>
                  </a:ext>
                </a:extLst>
              </p:cNvPr>
              <p:cNvSpPr txBox="1"/>
              <p:nvPr/>
            </p:nvSpPr>
            <p:spPr>
              <a:xfrm>
                <a:off x="7280587" y="3890123"/>
                <a:ext cx="1853887" cy="369332"/>
              </a:xfrm>
              <a:prstGeom prst="rect">
                <a:avLst/>
              </a:prstGeom>
              <a:noFill/>
            </p:spPr>
            <p:txBody>
              <a:bodyPr wrap="square" rtlCol="0">
                <a:spAutoFit/>
              </a:bodyPr>
              <a:lstStyle/>
              <a:p>
                <a:r>
                  <a:rPr lang="en-US" b="1" dirty="0">
                    <a:solidFill>
                      <a:schemeClr val="bg1"/>
                    </a:solidFill>
                  </a:rPr>
                  <a:t>Server</a:t>
                </a:r>
              </a:p>
            </p:txBody>
          </p:sp>
        </p:grpSp>
        <p:sp>
          <p:nvSpPr>
            <p:cNvPr id="34" name="Arrow: Right 33">
              <a:extLst>
                <a:ext uri="{FF2B5EF4-FFF2-40B4-BE49-F238E27FC236}">
                  <a16:creationId xmlns:a16="http://schemas.microsoft.com/office/drawing/2014/main" id="{B2AA680A-5126-FCBB-AB7A-1FB62981F2E5}"/>
                </a:ext>
              </a:extLst>
            </p:cNvPr>
            <p:cNvSpPr/>
            <p:nvPr/>
          </p:nvSpPr>
          <p:spPr>
            <a:xfrm flipH="1">
              <a:off x="2338939" y="5254774"/>
              <a:ext cx="4776415" cy="7529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rgbClr val="FF0000"/>
                  </a:solidFill>
                </a:rPr>
                <a:t>Rejected Precondition Failed</a:t>
              </a:r>
            </a:p>
          </p:txBody>
        </p:sp>
      </p:grpSp>
      <p:grpSp>
        <p:nvGrpSpPr>
          <p:cNvPr id="12" name="Group 11">
            <a:extLst>
              <a:ext uri="{FF2B5EF4-FFF2-40B4-BE49-F238E27FC236}">
                <a16:creationId xmlns:a16="http://schemas.microsoft.com/office/drawing/2014/main" id="{1510DC02-9FDF-7A64-ADA6-999615F547B4}"/>
              </a:ext>
            </a:extLst>
          </p:cNvPr>
          <p:cNvGrpSpPr/>
          <p:nvPr/>
        </p:nvGrpSpPr>
        <p:grpSpPr>
          <a:xfrm>
            <a:off x="154406" y="1303082"/>
            <a:ext cx="8591550" cy="2183664"/>
            <a:chOff x="558667" y="1505642"/>
            <a:chExt cx="8591550" cy="2183664"/>
          </a:xfrm>
        </p:grpSpPr>
        <p:grpSp>
          <p:nvGrpSpPr>
            <p:cNvPr id="4" name="Group 3">
              <a:extLst>
                <a:ext uri="{FF2B5EF4-FFF2-40B4-BE49-F238E27FC236}">
                  <a16:creationId xmlns:a16="http://schemas.microsoft.com/office/drawing/2014/main" id="{FF443914-0087-CA81-D948-0B43065DBB45}"/>
                </a:ext>
              </a:extLst>
            </p:cNvPr>
            <p:cNvGrpSpPr/>
            <p:nvPr/>
          </p:nvGrpSpPr>
          <p:grpSpPr>
            <a:xfrm>
              <a:off x="558667" y="1505642"/>
              <a:ext cx="8591550" cy="2183664"/>
              <a:chOff x="542925" y="3693261"/>
              <a:chExt cx="8591550" cy="2183664"/>
            </a:xfrm>
          </p:grpSpPr>
          <p:grpSp>
            <p:nvGrpSpPr>
              <p:cNvPr id="5" name="Group 4">
                <a:extLst>
                  <a:ext uri="{FF2B5EF4-FFF2-40B4-BE49-F238E27FC236}">
                    <a16:creationId xmlns:a16="http://schemas.microsoft.com/office/drawing/2014/main" id="{7705B052-2E21-E505-FE45-73A0EA43BE91}"/>
                  </a:ext>
                </a:extLst>
              </p:cNvPr>
              <p:cNvGrpSpPr/>
              <p:nvPr/>
            </p:nvGrpSpPr>
            <p:grpSpPr>
              <a:xfrm>
                <a:off x="542925" y="4200525"/>
                <a:ext cx="8254264" cy="1676400"/>
                <a:chOff x="1133475" y="4152900"/>
                <a:chExt cx="6683417" cy="1295400"/>
              </a:xfrm>
            </p:grpSpPr>
            <p:grpSp>
              <p:nvGrpSpPr>
                <p:cNvPr id="11" name="Group 10">
                  <a:extLst>
                    <a:ext uri="{FF2B5EF4-FFF2-40B4-BE49-F238E27FC236}">
                      <a16:creationId xmlns:a16="http://schemas.microsoft.com/office/drawing/2014/main" id="{401770A7-0DE3-825B-C749-3D87435563D6}"/>
                    </a:ext>
                  </a:extLst>
                </p:cNvPr>
                <p:cNvGrpSpPr/>
                <p:nvPr/>
              </p:nvGrpSpPr>
              <p:grpSpPr>
                <a:xfrm>
                  <a:off x="1133475" y="4152900"/>
                  <a:ext cx="6683417" cy="1295400"/>
                  <a:chOff x="1133475" y="4152900"/>
                  <a:chExt cx="6683417" cy="1295400"/>
                </a:xfrm>
              </p:grpSpPr>
              <p:pic>
                <p:nvPicPr>
                  <p:cNvPr id="16" name="Graphic 15" descr="Monitor with solid fill">
                    <a:extLst>
                      <a:ext uri="{FF2B5EF4-FFF2-40B4-BE49-F238E27FC236}">
                        <a16:creationId xmlns:a16="http://schemas.microsoft.com/office/drawing/2014/main" id="{E9E0B84A-0DC3-6B81-3865-21447CE883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03DF7059-3B25-487F-8B41-57CECA656F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673892" y="4238625"/>
                    <a:ext cx="1143000" cy="1143000"/>
                  </a:xfrm>
                  <a:prstGeom prst="rect">
                    <a:avLst/>
                  </a:prstGeom>
                </p:spPr>
              </p:pic>
            </p:grpSp>
            <p:sp>
              <p:nvSpPr>
                <p:cNvPr id="14" name="Arrow: Right 13">
                  <a:extLst>
                    <a:ext uri="{FF2B5EF4-FFF2-40B4-BE49-F238E27FC236}">
                      <a16:creationId xmlns:a16="http://schemas.microsoft.com/office/drawing/2014/main" id="{B5BB3F3D-D0ED-78FF-8947-27CB82584926}"/>
                    </a:ext>
                  </a:extLst>
                </p:cNvPr>
                <p:cNvSpPr/>
                <p:nvPr/>
              </p:nvSpPr>
              <p:spPr>
                <a:xfrm>
                  <a:off x="2360350" y="4458967"/>
                  <a:ext cx="4457884" cy="5818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PUT Req + ETAG(W/"time'PT00H00M00S'")</a:t>
                  </a:r>
                </a:p>
              </p:txBody>
            </p:sp>
          </p:grpSp>
          <p:sp>
            <p:nvSpPr>
              <p:cNvPr id="6" name="TextBox 5">
                <a:extLst>
                  <a:ext uri="{FF2B5EF4-FFF2-40B4-BE49-F238E27FC236}">
                    <a16:creationId xmlns:a16="http://schemas.microsoft.com/office/drawing/2014/main" id="{BEEC40CB-9DC8-6418-9541-80C4A18EE003}"/>
                  </a:ext>
                </a:extLst>
              </p:cNvPr>
              <p:cNvSpPr txBox="1"/>
              <p:nvPr/>
            </p:nvSpPr>
            <p:spPr>
              <a:xfrm>
                <a:off x="723900" y="3707414"/>
                <a:ext cx="1181100" cy="369332"/>
              </a:xfrm>
              <a:prstGeom prst="rect">
                <a:avLst/>
              </a:prstGeom>
              <a:noFill/>
            </p:spPr>
            <p:txBody>
              <a:bodyPr wrap="square" rtlCol="0">
                <a:spAutoFit/>
              </a:bodyPr>
              <a:lstStyle/>
              <a:p>
                <a:r>
                  <a:rPr lang="en-US" b="1" dirty="0">
                    <a:solidFill>
                      <a:schemeClr val="bg1"/>
                    </a:solidFill>
                  </a:rPr>
                  <a:t>USER 2</a:t>
                </a:r>
              </a:p>
            </p:txBody>
          </p:sp>
          <p:sp>
            <p:nvSpPr>
              <p:cNvPr id="8" name="TextBox 7">
                <a:extLst>
                  <a:ext uri="{FF2B5EF4-FFF2-40B4-BE49-F238E27FC236}">
                    <a16:creationId xmlns:a16="http://schemas.microsoft.com/office/drawing/2014/main" id="{318F83BA-101C-4661-E490-68AAD057D181}"/>
                  </a:ext>
                </a:extLst>
              </p:cNvPr>
              <p:cNvSpPr txBox="1"/>
              <p:nvPr/>
            </p:nvSpPr>
            <p:spPr>
              <a:xfrm>
                <a:off x="7280588" y="3693261"/>
                <a:ext cx="1853887" cy="369332"/>
              </a:xfrm>
              <a:prstGeom prst="rect">
                <a:avLst/>
              </a:prstGeom>
              <a:noFill/>
            </p:spPr>
            <p:txBody>
              <a:bodyPr wrap="square" rtlCol="0">
                <a:spAutoFit/>
              </a:bodyPr>
              <a:lstStyle/>
              <a:p>
                <a:r>
                  <a:rPr lang="en-US" b="1" dirty="0">
                    <a:solidFill>
                      <a:schemeClr val="bg1"/>
                    </a:solidFill>
                  </a:rPr>
                  <a:t>Server</a:t>
                </a:r>
              </a:p>
            </p:txBody>
          </p:sp>
        </p:grpSp>
        <p:sp>
          <p:nvSpPr>
            <p:cNvPr id="3" name="TextBox 2">
              <a:extLst>
                <a:ext uri="{FF2B5EF4-FFF2-40B4-BE49-F238E27FC236}">
                  <a16:creationId xmlns:a16="http://schemas.microsoft.com/office/drawing/2014/main" id="{3F1AFF25-B54B-E0C9-7D91-1BAD220D4D0F}"/>
                </a:ext>
              </a:extLst>
            </p:cNvPr>
            <p:cNvSpPr txBox="1"/>
            <p:nvPr/>
          </p:nvSpPr>
          <p:spPr>
            <a:xfrm>
              <a:off x="4018137" y="2158056"/>
              <a:ext cx="1327428" cy="369332"/>
            </a:xfrm>
            <a:prstGeom prst="rect">
              <a:avLst/>
            </a:prstGeom>
            <a:noFill/>
          </p:spPr>
          <p:txBody>
            <a:bodyPr wrap="square" rtlCol="0">
              <a:spAutoFit/>
            </a:bodyPr>
            <a:lstStyle/>
            <a:p>
              <a:r>
                <a:rPr lang="en-IN" dirty="0">
                  <a:highlight>
                    <a:srgbClr val="FFFFFF"/>
                  </a:highlight>
                </a:rPr>
                <a:t>If-Match</a:t>
              </a:r>
            </a:p>
          </p:txBody>
        </p:sp>
      </p:grpSp>
      <p:sp>
        <p:nvSpPr>
          <p:cNvPr id="9" name="TextBox 8">
            <a:extLst>
              <a:ext uri="{FF2B5EF4-FFF2-40B4-BE49-F238E27FC236}">
                <a16:creationId xmlns:a16="http://schemas.microsoft.com/office/drawing/2014/main" id="{3D3862E3-9B18-F90E-BD43-93B0029AD802}"/>
              </a:ext>
            </a:extLst>
          </p:cNvPr>
          <p:cNvSpPr txBox="1"/>
          <p:nvPr/>
        </p:nvSpPr>
        <p:spPr>
          <a:xfrm>
            <a:off x="5949301" y="5549086"/>
            <a:ext cx="3176680" cy="646331"/>
          </a:xfrm>
          <a:prstGeom prst="rect">
            <a:avLst/>
          </a:prstGeom>
          <a:noFill/>
        </p:spPr>
        <p:txBody>
          <a:bodyPr wrap="square" rtlCol="0">
            <a:spAutoFit/>
          </a:bodyPr>
          <a:lstStyle/>
          <a:p>
            <a:r>
              <a:rPr lang="en-IN" dirty="0">
                <a:highlight>
                  <a:srgbClr val="FFFFFF"/>
                </a:highlight>
              </a:rPr>
              <a:t>New ETAG </a:t>
            </a:r>
            <a:r>
              <a:rPr lang="en-US" dirty="0">
                <a:highlight>
                  <a:srgbClr val="FFFFFF"/>
                </a:highlight>
              </a:rPr>
              <a:t>W/"time'PT12H11M04S'"</a:t>
            </a:r>
            <a:endParaRPr lang="en-IN" dirty="0">
              <a:highlight>
                <a:srgbClr val="FFFFFF"/>
              </a:highlight>
            </a:endParaRPr>
          </a:p>
        </p:txBody>
      </p:sp>
      <p:sp>
        <p:nvSpPr>
          <p:cNvPr id="15" name="TextBox 14">
            <a:extLst>
              <a:ext uri="{FF2B5EF4-FFF2-40B4-BE49-F238E27FC236}">
                <a16:creationId xmlns:a16="http://schemas.microsoft.com/office/drawing/2014/main" id="{D5C783D6-3E57-10AE-397D-0BC9E1046C1D}"/>
              </a:ext>
            </a:extLst>
          </p:cNvPr>
          <p:cNvSpPr txBox="1"/>
          <p:nvPr/>
        </p:nvSpPr>
        <p:spPr>
          <a:xfrm>
            <a:off x="9153626" y="2265776"/>
            <a:ext cx="3161818" cy="646331"/>
          </a:xfrm>
          <a:prstGeom prst="rect">
            <a:avLst/>
          </a:prstGeom>
          <a:noFill/>
        </p:spPr>
        <p:txBody>
          <a:bodyPr wrap="square" rtlCol="0">
            <a:spAutoFit/>
          </a:bodyPr>
          <a:lstStyle/>
          <a:p>
            <a:r>
              <a:rPr lang="en-IN" dirty="0">
                <a:highlight>
                  <a:srgbClr val="FFFFFF"/>
                </a:highlight>
              </a:rPr>
              <a:t>New ETAG </a:t>
            </a:r>
            <a:r>
              <a:rPr lang="en-US" dirty="0">
                <a:highlight>
                  <a:srgbClr val="FFFFFF"/>
                </a:highlight>
              </a:rPr>
              <a:t>W/"time'PT12H11M04S'"</a:t>
            </a:r>
            <a:endParaRPr lang="en-IN" dirty="0">
              <a:highlight>
                <a:srgbClr val="FFFFFF"/>
              </a:highlight>
            </a:endParaRPr>
          </a:p>
        </p:txBody>
      </p:sp>
      <p:pic>
        <p:nvPicPr>
          <p:cNvPr id="22" name="Picture 21">
            <a:extLst>
              <a:ext uri="{FF2B5EF4-FFF2-40B4-BE49-F238E27FC236}">
                <a16:creationId xmlns:a16="http://schemas.microsoft.com/office/drawing/2014/main" id="{1CA44D33-D581-ECED-52D0-FFB7ADB12FF1}"/>
              </a:ext>
            </a:extLst>
          </p:cNvPr>
          <p:cNvPicPr>
            <a:picLocks noChangeAspect="1"/>
          </p:cNvPicPr>
          <p:nvPr/>
        </p:nvPicPr>
        <p:blipFill>
          <a:blip r:embed="rId6"/>
          <a:stretch>
            <a:fillRect/>
          </a:stretch>
        </p:blipFill>
        <p:spPr>
          <a:xfrm>
            <a:off x="335381" y="3500496"/>
            <a:ext cx="10202778" cy="466894"/>
          </a:xfrm>
          <a:prstGeom prst="rect">
            <a:avLst/>
          </a:prstGeom>
        </p:spPr>
      </p:pic>
      <p:sp>
        <p:nvSpPr>
          <p:cNvPr id="25" name="TextBox 24">
            <a:extLst>
              <a:ext uri="{FF2B5EF4-FFF2-40B4-BE49-F238E27FC236}">
                <a16:creationId xmlns:a16="http://schemas.microsoft.com/office/drawing/2014/main" id="{D4412F3B-6784-FD34-DB5F-C992C9198800}"/>
              </a:ext>
            </a:extLst>
          </p:cNvPr>
          <p:cNvSpPr txBox="1"/>
          <p:nvPr/>
        </p:nvSpPr>
        <p:spPr>
          <a:xfrm>
            <a:off x="2556510" y="1375385"/>
            <a:ext cx="5852160" cy="369332"/>
          </a:xfrm>
          <a:prstGeom prst="rect">
            <a:avLst/>
          </a:prstGeom>
          <a:noFill/>
        </p:spPr>
        <p:txBody>
          <a:bodyPr wrap="square" rtlCol="0">
            <a:spAutoFit/>
          </a:bodyPr>
          <a:lstStyle/>
          <a:p>
            <a:r>
              <a:rPr lang="en-US" dirty="0">
                <a:highlight>
                  <a:srgbClr val="FFFFFF"/>
                </a:highlight>
              </a:rPr>
              <a:t>Jaipur     -&gt;    Bangalore</a:t>
            </a:r>
            <a:endParaRPr lang="en-IN" dirty="0">
              <a:highlight>
                <a:srgbClr val="FFFFFF"/>
              </a:highlight>
            </a:endParaRPr>
          </a:p>
        </p:txBody>
      </p:sp>
    </p:spTree>
    <p:extLst>
      <p:ext uri="{BB962C8B-B14F-4D97-AF65-F5344CB8AC3E}">
        <p14:creationId xmlns:p14="http://schemas.microsoft.com/office/powerpoint/2010/main" val="3972750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BC2A-A79D-DE96-B84F-B4D578F7F09A}"/>
              </a:ext>
            </a:extLst>
          </p:cNvPr>
          <p:cNvSpPr>
            <a:spLocks noGrp="1"/>
          </p:cNvSpPr>
          <p:nvPr>
            <p:ph type="title"/>
          </p:nvPr>
        </p:nvSpPr>
        <p:spPr/>
        <p:txBody>
          <a:bodyPr/>
          <a:lstStyle/>
          <a:p>
            <a:r>
              <a:rPr lang="en-IN" dirty="0"/>
              <a:t> User1 and User 2</a:t>
            </a:r>
          </a:p>
        </p:txBody>
      </p:sp>
      <p:grpSp>
        <p:nvGrpSpPr>
          <p:cNvPr id="5" name="Group 4">
            <a:extLst>
              <a:ext uri="{FF2B5EF4-FFF2-40B4-BE49-F238E27FC236}">
                <a16:creationId xmlns:a16="http://schemas.microsoft.com/office/drawing/2014/main" id="{7705B052-2E21-E505-FE45-73A0EA43BE91}"/>
              </a:ext>
            </a:extLst>
          </p:cNvPr>
          <p:cNvGrpSpPr/>
          <p:nvPr/>
        </p:nvGrpSpPr>
        <p:grpSpPr>
          <a:xfrm>
            <a:off x="558667" y="2111098"/>
            <a:ext cx="8998369" cy="3406542"/>
            <a:chOff x="1133475" y="4152900"/>
            <a:chExt cx="7285913" cy="2632328"/>
          </a:xfrm>
        </p:grpSpPr>
        <p:grpSp>
          <p:nvGrpSpPr>
            <p:cNvPr id="11" name="Group 10">
              <a:extLst>
                <a:ext uri="{FF2B5EF4-FFF2-40B4-BE49-F238E27FC236}">
                  <a16:creationId xmlns:a16="http://schemas.microsoft.com/office/drawing/2014/main" id="{401770A7-0DE3-825B-C749-3D87435563D6}"/>
                </a:ext>
              </a:extLst>
            </p:cNvPr>
            <p:cNvGrpSpPr/>
            <p:nvPr/>
          </p:nvGrpSpPr>
          <p:grpSpPr>
            <a:xfrm>
              <a:off x="1133475" y="4152900"/>
              <a:ext cx="7285913" cy="2632328"/>
              <a:chOff x="1133475" y="4152900"/>
              <a:chExt cx="7285913" cy="2632328"/>
            </a:xfrm>
          </p:grpSpPr>
          <p:pic>
            <p:nvPicPr>
              <p:cNvPr id="16" name="Graphic 15" descr="Monitor with solid fill">
                <a:extLst>
                  <a:ext uri="{FF2B5EF4-FFF2-40B4-BE49-F238E27FC236}">
                    <a16:creationId xmlns:a16="http://schemas.microsoft.com/office/drawing/2014/main" id="{E9E0B84A-0DC3-6B81-3865-21447CE883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475" y="4152900"/>
                <a:ext cx="1295400" cy="1295400"/>
              </a:xfrm>
              <a:prstGeom prst="rect">
                <a:avLst/>
              </a:prstGeom>
            </p:spPr>
          </p:pic>
          <p:pic>
            <p:nvPicPr>
              <p:cNvPr id="17" name="Graphic 16" descr="Database with solid fill">
                <a:extLst>
                  <a:ext uri="{FF2B5EF4-FFF2-40B4-BE49-F238E27FC236}">
                    <a16:creationId xmlns:a16="http://schemas.microsoft.com/office/drawing/2014/main" id="{03DF7059-3B25-487F-8B41-57CECA656F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75170" y="4182970"/>
                <a:ext cx="1844218" cy="2602258"/>
              </a:xfrm>
              <a:prstGeom prst="rect">
                <a:avLst/>
              </a:prstGeom>
            </p:spPr>
          </p:pic>
        </p:grpSp>
        <p:sp>
          <p:nvSpPr>
            <p:cNvPr id="14" name="Arrow: Right 13">
              <a:extLst>
                <a:ext uri="{FF2B5EF4-FFF2-40B4-BE49-F238E27FC236}">
                  <a16:creationId xmlns:a16="http://schemas.microsoft.com/office/drawing/2014/main" id="{B5BB3F3D-D0ED-78FF-8947-27CB82584926}"/>
                </a:ext>
              </a:extLst>
            </p:cNvPr>
            <p:cNvSpPr/>
            <p:nvPr/>
          </p:nvSpPr>
          <p:spPr>
            <a:xfrm>
              <a:off x="2428874" y="4466518"/>
              <a:ext cx="4424707" cy="58183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PUT Req + ETAG(W/"time'PT00H00M00S'"))</a:t>
              </a:r>
            </a:p>
          </p:txBody>
        </p:sp>
      </p:grpSp>
      <p:sp>
        <p:nvSpPr>
          <p:cNvPr id="6" name="TextBox 5">
            <a:extLst>
              <a:ext uri="{FF2B5EF4-FFF2-40B4-BE49-F238E27FC236}">
                <a16:creationId xmlns:a16="http://schemas.microsoft.com/office/drawing/2014/main" id="{BEEC40CB-9DC8-6418-9541-80C4A18EE003}"/>
              </a:ext>
            </a:extLst>
          </p:cNvPr>
          <p:cNvSpPr txBox="1"/>
          <p:nvPr/>
        </p:nvSpPr>
        <p:spPr>
          <a:xfrm>
            <a:off x="739642" y="1617988"/>
            <a:ext cx="1181100" cy="369332"/>
          </a:xfrm>
          <a:prstGeom prst="rect">
            <a:avLst/>
          </a:prstGeom>
          <a:noFill/>
        </p:spPr>
        <p:txBody>
          <a:bodyPr wrap="square" rtlCol="0">
            <a:spAutoFit/>
          </a:bodyPr>
          <a:lstStyle/>
          <a:p>
            <a:r>
              <a:rPr lang="en-US" b="1" dirty="0">
                <a:solidFill>
                  <a:schemeClr val="bg1"/>
                </a:solidFill>
              </a:rPr>
              <a:t>User 1</a:t>
            </a:r>
          </a:p>
        </p:txBody>
      </p:sp>
      <p:sp>
        <p:nvSpPr>
          <p:cNvPr id="7" name="TextBox 6">
            <a:extLst>
              <a:ext uri="{FF2B5EF4-FFF2-40B4-BE49-F238E27FC236}">
                <a16:creationId xmlns:a16="http://schemas.microsoft.com/office/drawing/2014/main" id="{72426490-9BC0-738D-D61D-EDB04BC0A95B}"/>
              </a:ext>
            </a:extLst>
          </p:cNvPr>
          <p:cNvSpPr txBox="1"/>
          <p:nvPr/>
        </p:nvSpPr>
        <p:spPr>
          <a:xfrm>
            <a:off x="4014593" y="1618736"/>
            <a:ext cx="828675" cy="369332"/>
          </a:xfrm>
          <a:prstGeom prst="rect">
            <a:avLst/>
          </a:prstGeom>
          <a:noFill/>
        </p:spPr>
        <p:txBody>
          <a:bodyPr wrap="square" rtlCol="0">
            <a:spAutoFit/>
          </a:bodyPr>
          <a:lstStyle/>
          <a:p>
            <a:r>
              <a:rPr lang="en-US" b="1" dirty="0">
                <a:solidFill>
                  <a:schemeClr val="bg1"/>
                </a:solidFill>
              </a:rPr>
              <a:t>API</a:t>
            </a:r>
          </a:p>
        </p:txBody>
      </p:sp>
      <p:sp>
        <p:nvSpPr>
          <p:cNvPr id="8" name="TextBox 7">
            <a:extLst>
              <a:ext uri="{FF2B5EF4-FFF2-40B4-BE49-F238E27FC236}">
                <a16:creationId xmlns:a16="http://schemas.microsoft.com/office/drawing/2014/main" id="{318F83BA-101C-4661-E490-68AAD057D181}"/>
              </a:ext>
            </a:extLst>
          </p:cNvPr>
          <p:cNvSpPr txBox="1"/>
          <p:nvPr/>
        </p:nvSpPr>
        <p:spPr>
          <a:xfrm>
            <a:off x="8058792" y="1813223"/>
            <a:ext cx="1853887" cy="369332"/>
          </a:xfrm>
          <a:prstGeom prst="rect">
            <a:avLst/>
          </a:prstGeom>
          <a:noFill/>
        </p:spPr>
        <p:txBody>
          <a:bodyPr wrap="square" rtlCol="0">
            <a:spAutoFit/>
          </a:bodyPr>
          <a:lstStyle/>
          <a:p>
            <a:r>
              <a:rPr lang="en-US" b="1" dirty="0">
                <a:solidFill>
                  <a:schemeClr val="bg1"/>
                </a:solidFill>
              </a:rPr>
              <a:t>Server</a:t>
            </a:r>
          </a:p>
        </p:txBody>
      </p:sp>
      <p:sp>
        <p:nvSpPr>
          <p:cNvPr id="3" name="TextBox 2">
            <a:extLst>
              <a:ext uri="{FF2B5EF4-FFF2-40B4-BE49-F238E27FC236}">
                <a16:creationId xmlns:a16="http://schemas.microsoft.com/office/drawing/2014/main" id="{3F1AFF25-B54B-E0C9-7D91-1BAD220D4D0F}"/>
              </a:ext>
            </a:extLst>
          </p:cNvPr>
          <p:cNvSpPr txBox="1"/>
          <p:nvPr/>
        </p:nvSpPr>
        <p:spPr>
          <a:xfrm>
            <a:off x="4014593" y="2332292"/>
            <a:ext cx="1327428" cy="369332"/>
          </a:xfrm>
          <a:prstGeom prst="rect">
            <a:avLst/>
          </a:prstGeom>
          <a:noFill/>
        </p:spPr>
        <p:txBody>
          <a:bodyPr wrap="square" rtlCol="0">
            <a:spAutoFit/>
          </a:bodyPr>
          <a:lstStyle/>
          <a:p>
            <a:r>
              <a:rPr lang="en-IN" dirty="0">
                <a:highlight>
                  <a:srgbClr val="FFFFFF"/>
                </a:highlight>
              </a:rPr>
              <a:t>If-Match</a:t>
            </a:r>
          </a:p>
        </p:txBody>
      </p:sp>
      <p:pic>
        <p:nvPicPr>
          <p:cNvPr id="9" name="Graphic 8" descr="Monitor with solid fill">
            <a:extLst>
              <a:ext uri="{FF2B5EF4-FFF2-40B4-BE49-F238E27FC236}">
                <a16:creationId xmlns:a16="http://schemas.microsoft.com/office/drawing/2014/main" id="{47B5D61A-59F9-379A-C782-7B76D5CCD6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667" y="4679440"/>
            <a:ext cx="1599866" cy="1676400"/>
          </a:xfrm>
          <a:prstGeom prst="rect">
            <a:avLst/>
          </a:prstGeom>
        </p:spPr>
      </p:pic>
      <p:sp>
        <p:nvSpPr>
          <p:cNvPr id="10" name="TextBox 9">
            <a:extLst>
              <a:ext uri="{FF2B5EF4-FFF2-40B4-BE49-F238E27FC236}">
                <a16:creationId xmlns:a16="http://schemas.microsoft.com/office/drawing/2014/main" id="{5EDF7594-50A5-541B-3E18-717082724027}"/>
              </a:ext>
            </a:extLst>
          </p:cNvPr>
          <p:cNvSpPr txBox="1"/>
          <p:nvPr/>
        </p:nvSpPr>
        <p:spPr>
          <a:xfrm>
            <a:off x="739642" y="4186329"/>
            <a:ext cx="1181100" cy="369332"/>
          </a:xfrm>
          <a:prstGeom prst="rect">
            <a:avLst/>
          </a:prstGeom>
          <a:noFill/>
        </p:spPr>
        <p:txBody>
          <a:bodyPr wrap="square" rtlCol="0">
            <a:spAutoFit/>
          </a:bodyPr>
          <a:lstStyle/>
          <a:p>
            <a:r>
              <a:rPr lang="en-US" b="1" dirty="0">
                <a:solidFill>
                  <a:schemeClr val="bg1"/>
                </a:solidFill>
              </a:rPr>
              <a:t>User 2</a:t>
            </a:r>
          </a:p>
        </p:txBody>
      </p:sp>
      <p:sp>
        <p:nvSpPr>
          <p:cNvPr id="15" name="Arrow: Right 14">
            <a:extLst>
              <a:ext uri="{FF2B5EF4-FFF2-40B4-BE49-F238E27FC236}">
                <a16:creationId xmlns:a16="http://schemas.microsoft.com/office/drawing/2014/main" id="{426FCA83-A4A5-9215-1C72-A7928F80E082}"/>
              </a:ext>
            </a:extLst>
          </p:cNvPr>
          <p:cNvSpPr/>
          <p:nvPr/>
        </p:nvSpPr>
        <p:spPr>
          <a:xfrm rot="20749500">
            <a:off x="2007836" y="4333231"/>
            <a:ext cx="5843083" cy="848837"/>
          </a:xfrm>
          <a:prstGeom prst="rightArrow">
            <a:avLst>
              <a:gd name="adj1" fmla="val 52557"/>
              <a:gd name="adj2" fmla="val 5639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PUT Req + ETAG(W/" W/"time'PT00H00M00S'") '"))</a:t>
            </a:r>
          </a:p>
        </p:txBody>
      </p:sp>
      <p:sp>
        <p:nvSpPr>
          <p:cNvPr id="18" name="TextBox 17">
            <a:extLst>
              <a:ext uri="{FF2B5EF4-FFF2-40B4-BE49-F238E27FC236}">
                <a16:creationId xmlns:a16="http://schemas.microsoft.com/office/drawing/2014/main" id="{91EB3985-1868-7E63-F76F-873984ABD2F3}"/>
              </a:ext>
            </a:extLst>
          </p:cNvPr>
          <p:cNvSpPr txBox="1"/>
          <p:nvPr/>
        </p:nvSpPr>
        <p:spPr>
          <a:xfrm rot="20792034">
            <a:off x="3895697" y="4036846"/>
            <a:ext cx="1327428" cy="369332"/>
          </a:xfrm>
          <a:prstGeom prst="rect">
            <a:avLst/>
          </a:prstGeom>
          <a:noFill/>
        </p:spPr>
        <p:txBody>
          <a:bodyPr wrap="square" rtlCol="0">
            <a:spAutoFit/>
          </a:bodyPr>
          <a:lstStyle/>
          <a:p>
            <a:r>
              <a:rPr lang="en-IN" dirty="0">
                <a:highlight>
                  <a:srgbClr val="FFFFFF"/>
                </a:highlight>
              </a:rPr>
              <a:t>If-Match</a:t>
            </a:r>
          </a:p>
        </p:txBody>
      </p:sp>
      <p:sp>
        <p:nvSpPr>
          <p:cNvPr id="20" name="Arrow: Right 19">
            <a:extLst>
              <a:ext uri="{FF2B5EF4-FFF2-40B4-BE49-F238E27FC236}">
                <a16:creationId xmlns:a16="http://schemas.microsoft.com/office/drawing/2014/main" id="{33DD63F6-1CCC-91DD-BD30-61E96851643A}"/>
              </a:ext>
            </a:extLst>
          </p:cNvPr>
          <p:cNvSpPr/>
          <p:nvPr/>
        </p:nvSpPr>
        <p:spPr>
          <a:xfrm rot="20620174" flipH="1">
            <a:off x="2421391" y="5092561"/>
            <a:ext cx="4595112" cy="514257"/>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solidFill>
                  <a:srgbClr val="FF0000"/>
                </a:solidFill>
              </a:rPr>
              <a:t>Rejected Precondition Failed</a:t>
            </a:r>
          </a:p>
        </p:txBody>
      </p:sp>
      <p:sp>
        <p:nvSpPr>
          <p:cNvPr id="24" name="TextBox 23">
            <a:extLst>
              <a:ext uri="{FF2B5EF4-FFF2-40B4-BE49-F238E27FC236}">
                <a16:creationId xmlns:a16="http://schemas.microsoft.com/office/drawing/2014/main" id="{C8897712-7ACC-5486-F42B-64049AEDFA72}"/>
              </a:ext>
            </a:extLst>
          </p:cNvPr>
          <p:cNvSpPr txBox="1"/>
          <p:nvPr/>
        </p:nvSpPr>
        <p:spPr>
          <a:xfrm>
            <a:off x="9153626" y="2265776"/>
            <a:ext cx="3161818" cy="646331"/>
          </a:xfrm>
          <a:prstGeom prst="rect">
            <a:avLst/>
          </a:prstGeom>
          <a:noFill/>
        </p:spPr>
        <p:txBody>
          <a:bodyPr wrap="square" rtlCol="0">
            <a:spAutoFit/>
          </a:bodyPr>
          <a:lstStyle/>
          <a:p>
            <a:r>
              <a:rPr lang="en-IN" dirty="0">
                <a:highlight>
                  <a:srgbClr val="FFFFFF"/>
                </a:highlight>
              </a:rPr>
              <a:t>New ETAG </a:t>
            </a:r>
            <a:r>
              <a:rPr lang="en-US" dirty="0">
                <a:highlight>
                  <a:srgbClr val="FFFFFF"/>
                </a:highlight>
              </a:rPr>
              <a:t>W/"time'PT12H11M04S'"</a:t>
            </a:r>
            <a:endParaRPr lang="en-IN" dirty="0">
              <a:highlight>
                <a:srgbClr val="FFFFFF"/>
              </a:highlight>
            </a:endParaRPr>
          </a:p>
        </p:txBody>
      </p:sp>
    </p:spTree>
    <p:extLst>
      <p:ext uri="{BB962C8B-B14F-4D97-AF65-F5344CB8AC3E}">
        <p14:creationId xmlns:p14="http://schemas.microsoft.com/office/powerpoint/2010/main" val="25572821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235B-56F8-5116-D774-D09716374330}"/>
              </a:ext>
            </a:extLst>
          </p:cNvPr>
          <p:cNvSpPr>
            <a:spLocks noGrp="1"/>
          </p:cNvSpPr>
          <p:nvPr>
            <p:ph type="title"/>
          </p:nvPr>
        </p:nvSpPr>
        <p:spPr/>
        <p:txBody>
          <a:bodyPr/>
          <a:lstStyle/>
          <a:p>
            <a:r>
              <a:rPr lang="en-US" dirty="0"/>
              <a:t>A few special considerations apply for ETags</a:t>
            </a:r>
            <a:endParaRPr lang="en-IN" dirty="0"/>
          </a:p>
        </p:txBody>
      </p:sp>
      <p:sp>
        <p:nvSpPr>
          <p:cNvPr id="3" name="Content Placeholder 2">
            <a:extLst>
              <a:ext uri="{FF2B5EF4-FFF2-40B4-BE49-F238E27FC236}">
                <a16:creationId xmlns:a16="http://schemas.microsoft.com/office/drawing/2014/main" id="{52D1EC3C-E234-9007-E439-46E850BC31C4}"/>
              </a:ext>
            </a:extLst>
          </p:cNvPr>
          <p:cNvSpPr>
            <a:spLocks noGrp="1"/>
          </p:cNvSpPr>
          <p:nvPr>
            <p:ph idx="1"/>
          </p:nvPr>
        </p:nvSpPr>
        <p:spPr>
          <a:xfrm>
            <a:off x="320040" y="1652905"/>
            <a:ext cx="10515600" cy="4351338"/>
          </a:xfrm>
        </p:spPr>
        <p:txBody>
          <a:bodyPr/>
          <a:lstStyle/>
          <a:p>
            <a:r>
              <a:rPr lang="en-US" dirty="0"/>
              <a:t>When retrieving an entry, the system returns an opaque ETag value</a:t>
            </a:r>
          </a:p>
          <a:p>
            <a:r>
              <a:rPr lang="en-US" dirty="0"/>
              <a:t>When getting several entries in a feed, the ETag value is included as metadata in the entry itself.</a:t>
            </a:r>
          </a:p>
          <a:p>
            <a:r>
              <a:rPr lang="en-US" dirty="0"/>
              <a:t>When retrieving a single entry, the ETag is returned as a response header called ETag as defined by HTTP.</a:t>
            </a:r>
          </a:p>
          <a:p>
            <a:r>
              <a:rPr lang="en-US" dirty="0"/>
              <a:t>During processing of POST, PUT, and MERGE the system should compute a new ETag and return it in a response header</a:t>
            </a:r>
            <a:endParaRPr lang="en-IN" dirty="0"/>
          </a:p>
        </p:txBody>
      </p:sp>
    </p:spTree>
    <p:extLst>
      <p:ext uri="{BB962C8B-B14F-4D97-AF65-F5344CB8AC3E}">
        <p14:creationId xmlns:p14="http://schemas.microsoft.com/office/powerpoint/2010/main" val="3465275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3&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89999999999999990000E+000&quot;&gt;&lt;m_msothmcolidx val=&quot;0&quot;/&gt;&lt;m_rgb r=&quot;DF&quot; g=&quot;DF&quot; b=&quot;DF&quot;/&gt;&lt;m_nBrightness val=&quot;0&quot;/&gt;&lt;/elem&gt;&lt;elem m_fUsage=&quot;1.53899999999999990000E+000&quot;&gt;&lt;m_msothmcolidx val=&quot;0&quot;/&gt;&lt;m_rgb r=&quot;EF&quot; g=&quot;C9&quot; b=&quot;4C&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mplate for persantati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P technomaniac" id="{5F9C81D9-D18D-486F-A846-19C654E26E56}" vid="{55E48C52-5AF1-4CF5-9602-5D5CD7C3B5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61326</TotalTime>
  <Words>5660</Words>
  <Application>Microsoft Office PowerPoint</Application>
  <PresentationFormat>Widescreen</PresentationFormat>
  <Paragraphs>729</Paragraphs>
  <Slides>114</Slides>
  <Notes>13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114</vt:i4>
      </vt:variant>
    </vt:vector>
  </HeadingPairs>
  <TitlesOfParts>
    <vt:vector size="131" baseType="lpstr">
      <vt:lpstr>72</vt:lpstr>
      <vt:lpstr>AmazonEmber</vt:lpstr>
      <vt:lpstr>Arial</vt:lpstr>
      <vt:lpstr>BentonSansBook</vt:lpstr>
      <vt:lpstr>BentonSansRegular</vt:lpstr>
      <vt:lpstr>Calibri</vt:lpstr>
      <vt:lpstr>Consolas</vt:lpstr>
      <vt:lpstr>Courier New</vt:lpstr>
      <vt:lpstr>Georgia</vt:lpstr>
      <vt:lpstr>Menlo</vt:lpstr>
      <vt:lpstr>Source Sans Pro Black</vt:lpstr>
      <vt:lpstr>Source Sans Pro Light</vt:lpstr>
      <vt:lpstr>Source Sans Pro Semibold</vt:lpstr>
      <vt:lpstr>Verdana</vt:lpstr>
      <vt:lpstr>Wingdings</vt:lpstr>
      <vt:lpstr>Template for persantation</vt:lpstr>
      <vt:lpstr>think-cell Slide</vt:lpstr>
      <vt:lpstr>PowerPoint Presentation</vt:lpstr>
      <vt:lpstr>What is ODATA?</vt:lpstr>
      <vt:lpstr>API(Application Programming interface)</vt:lpstr>
      <vt:lpstr>There are four different ways that APIs can work </vt:lpstr>
      <vt:lpstr>REST API</vt:lpstr>
      <vt:lpstr>Uniform interface</vt:lpstr>
      <vt:lpstr>Uniform interface</vt:lpstr>
      <vt:lpstr>Statelessness</vt:lpstr>
      <vt:lpstr>Layered system</vt:lpstr>
      <vt:lpstr>Cacheability</vt:lpstr>
      <vt:lpstr>Code on demand</vt:lpstr>
      <vt:lpstr>ODATA REST API</vt:lpstr>
      <vt:lpstr>OData as Web-SQL.</vt:lpstr>
      <vt:lpstr>Remote API vs Web API</vt:lpstr>
      <vt:lpstr>What does the RESTful API client request contain?</vt:lpstr>
      <vt:lpstr>What does the RESTful API server response contain?</vt:lpstr>
      <vt:lpstr>How do RESTful APIs work?</vt:lpstr>
      <vt:lpstr>What is ODATA?</vt:lpstr>
      <vt:lpstr>OData as being the combination of two essential parts</vt:lpstr>
      <vt:lpstr>Origin of ODATA format </vt:lpstr>
      <vt:lpstr>Origin of ODATA format </vt:lpstr>
      <vt:lpstr>Origin of ODATA format and protocol</vt:lpstr>
      <vt:lpstr>OData has:</vt:lpstr>
      <vt:lpstr>SAP NetWeaver Gateway</vt:lpstr>
      <vt:lpstr>Gateway Addons</vt:lpstr>
      <vt:lpstr>The core component for SAP Gateway Foundation</vt:lpstr>
      <vt:lpstr>Below 7.4 for backend system </vt:lpstr>
      <vt:lpstr>SAP NetWeaver 7.4 and higher </vt:lpstr>
      <vt:lpstr>OData Deployment Option</vt:lpstr>
      <vt:lpstr>OData Deployment Option</vt:lpstr>
      <vt:lpstr>OData Deployment Option</vt:lpstr>
      <vt:lpstr>Central Hub Deployment</vt:lpstr>
      <vt:lpstr>Embedded Deployment</vt:lpstr>
      <vt:lpstr>Central Hub Deployment Variant</vt:lpstr>
      <vt:lpstr>Central Hub Deployment</vt:lpstr>
      <vt:lpstr>Do NOT use a SAP Business Suite System with Do NOT use a SAP Business Suite System with embedded deployment as a hub system for additional backend systems</vt:lpstr>
      <vt:lpstr>Central Hub Deployment</vt:lpstr>
      <vt:lpstr>Central Hub Deployment</vt:lpstr>
      <vt:lpstr> First OData service in ABAP</vt:lpstr>
      <vt:lpstr>Gateway Addons</vt:lpstr>
      <vt:lpstr>What are the benefits of RESTful APIs?</vt:lpstr>
      <vt:lpstr>PowerPoint Presentation</vt:lpstr>
      <vt:lpstr>Associations</vt:lpstr>
      <vt:lpstr>PowerPoint Presentation</vt:lpstr>
      <vt:lpstr>SAP Fiori master detail application sales order </vt:lpstr>
      <vt:lpstr>PowerPoint Presentation</vt:lpstr>
      <vt:lpstr>Expand Query option</vt:lpstr>
      <vt:lpstr>Navigation Vs Expand Query</vt:lpstr>
      <vt:lpstr>SAP Recommendation</vt:lpstr>
      <vt:lpstr>SAP Recommendation</vt:lpstr>
      <vt:lpstr>PowerPoint Presentation</vt:lpstr>
      <vt:lpstr>OData Query Options</vt:lpstr>
      <vt:lpstr>OData Query Options</vt:lpstr>
      <vt:lpstr>The $filter query supports the following logical operators:</vt:lpstr>
      <vt:lpstr>Filter</vt:lpstr>
      <vt:lpstr>Batch Call Processing </vt:lpstr>
      <vt:lpstr>$batch</vt:lpstr>
      <vt:lpstr>PowerPoint Presentation</vt:lpstr>
      <vt:lpstr>Why $batch</vt:lpstr>
      <vt:lpstr>$batch parallelization</vt:lpstr>
      <vt:lpstr>$batch parallelization</vt:lpstr>
      <vt:lpstr>$batch parallelization</vt:lpstr>
      <vt:lpstr>$batch parallelization</vt:lpstr>
      <vt:lpstr>$batch parallelization</vt:lpstr>
      <vt:lpstr>$batch changeset</vt:lpstr>
      <vt:lpstr>PowerPoint Presentation</vt:lpstr>
      <vt:lpstr>$batch changeset</vt:lpstr>
      <vt:lpstr>$batch changeset</vt:lpstr>
      <vt:lpstr>$batch changeset</vt:lpstr>
      <vt:lpstr>$batch - defer mode</vt:lpstr>
      <vt:lpstr>$batch - defer mode</vt:lpstr>
      <vt:lpstr>$batch - defer mode</vt:lpstr>
      <vt:lpstr>$batch - defer mode</vt:lpstr>
      <vt:lpstr>PowerPoint Presentation</vt:lpstr>
      <vt:lpstr>Performance</vt:lpstr>
      <vt:lpstr>Performance optimizations and considerations</vt:lpstr>
      <vt:lpstr>Performance optimizations and considerations</vt:lpstr>
      <vt:lpstr>The following table can help to choose the required option between $expand, $batch and parallel calls.</vt:lpstr>
      <vt:lpstr>PowerPoint Presentation</vt:lpstr>
      <vt:lpstr>PowerPoint Presentation</vt:lpstr>
      <vt:lpstr>Function Import</vt:lpstr>
      <vt:lpstr>Practice in the system</vt:lpstr>
      <vt:lpstr> Function Import  </vt:lpstr>
      <vt:lpstr>PowerPoint Presentation</vt:lpstr>
      <vt:lpstr>Media Handling </vt:lpstr>
      <vt:lpstr>Media Handling</vt:lpstr>
      <vt:lpstr>PowerPoint Presentation</vt:lpstr>
      <vt:lpstr>Concurrency Control</vt:lpstr>
      <vt:lpstr>Pessimistic concurrency control </vt:lpstr>
      <vt:lpstr>Optimistic concurrency control </vt:lpstr>
      <vt:lpstr>Semi-optimistic concurrency control</vt:lpstr>
      <vt:lpstr>Example without Concurrency control</vt:lpstr>
      <vt:lpstr>Example without Concurrency control</vt:lpstr>
      <vt:lpstr>Potential problems of Concurrency</vt:lpstr>
      <vt:lpstr>ETag (Entity Tag)</vt:lpstr>
      <vt:lpstr> User 1 With Concurrency control </vt:lpstr>
      <vt:lpstr> User 2 with Concurrency control</vt:lpstr>
      <vt:lpstr> User1 and User 2</vt:lpstr>
      <vt:lpstr>A few special considerations apply for ETags</vt:lpstr>
      <vt:lpstr>A few special considerations apply for ETags</vt:lpstr>
      <vt:lpstr>PowerPoint Presentation</vt:lpstr>
      <vt:lpstr>PowerPoint Presentation</vt:lpstr>
      <vt:lpstr>Build Odata Service</vt:lpstr>
      <vt:lpstr>Ways to Build OData Service</vt:lpstr>
      <vt:lpstr>Practice in the system</vt:lpstr>
      <vt:lpstr>PowerPoint Presentation</vt:lpstr>
      <vt:lpstr>DO NOT </vt:lpstr>
      <vt:lpstr>PowerPoint Presentation</vt:lpstr>
      <vt:lpstr>PowerPoint Presentation</vt:lpstr>
      <vt:lpstr>PowerPoint Presentation</vt:lpstr>
      <vt:lpstr>PowerPoint Presentation</vt:lpstr>
      <vt:lpstr>PowerPoint Presentation</vt:lpstr>
      <vt:lpstr>PowerPoint Presentation</vt:lpstr>
      <vt:lpstr>Paging</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Malgorzata Boguslawska</dc:creator>
  <cp:lastModifiedBy>RAM NIWAS</cp:lastModifiedBy>
  <cp:revision>456</cp:revision>
  <dcterms:created xsi:type="dcterms:W3CDTF">2016-07-06T10:54:59Z</dcterms:created>
  <dcterms:modified xsi:type="dcterms:W3CDTF">2023-07-01T08:31:22Z</dcterms:modified>
</cp:coreProperties>
</file>